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415" r:id="rId3"/>
    <p:sldId id="416" r:id="rId4"/>
    <p:sldId id="607" r:id="rId5"/>
    <p:sldId id="599" r:id="rId6"/>
    <p:sldId id="427" r:id="rId7"/>
    <p:sldId id="601" r:id="rId8"/>
    <p:sldId id="602" r:id="rId9"/>
    <p:sldId id="603" r:id="rId10"/>
    <p:sldId id="604" r:id="rId11"/>
    <p:sldId id="608" r:id="rId12"/>
    <p:sldId id="322" r:id="rId13"/>
    <p:sldId id="380" r:id="rId14"/>
    <p:sldId id="384" r:id="rId15"/>
    <p:sldId id="418" r:id="rId16"/>
    <p:sldId id="423" r:id="rId17"/>
    <p:sldId id="421" r:id="rId18"/>
    <p:sldId id="419" r:id="rId19"/>
    <p:sldId id="420" r:id="rId20"/>
    <p:sldId id="422" r:id="rId21"/>
    <p:sldId id="328" r:id="rId22"/>
    <p:sldId id="426" r:id="rId23"/>
    <p:sldId id="261" r:id="rId24"/>
    <p:sldId id="260" r:id="rId25"/>
    <p:sldId id="263" r:id="rId26"/>
    <p:sldId id="262" r:id="rId27"/>
    <p:sldId id="347" r:id="rId28"/>
    <p:sldId id="605" r:id="rId29"/>
    <p:sldId id="289" r:id="rId30"/>
    <p:sldId id="417" r:id="rId31"/>
    <p:sldId id="606" r:id="rId32"/>
    <p:sldId id="414" r:id="rId33"/>
    <p:sldId id="393" r:id="rId34"/>
    <p:sldId id="600" r:id="rId35"/>
    <p:sldId id="594" r:id="rId36"/>
    <p:sldId id="567" r:id="rId37"/>
    <p:sldId id="572" r:id="rId38"/>
    <p:sldId id="582" r:id="rId39"/>
    <p:sldId id="591" r:id="rId40"/>
    <p:sldId id="554" r:id="rId41"/>
    <p:sldId id="556" r:id="rId42"/>
    <p:sldId id="471" r:id="rId43"/>
    <p:sldId id="587" r:id="rId44"/>
    <p:sldId id="532" r:id="rId45"/>
    <p:sldId id="534" r:id="rId46"/>
    <p:sldId id="537" r:id="rId47"/>
    <p:sldId id="548" r:id="rId48"/>
    <p:sldId id="549" r:id="rId49"/>
    <p:sldId id="560" r:id="rId50"/>
    <p:sldId id="561" r:id="rId51"/>
    <p:sldId id="428" r:id="rId52"/>
    <p:sldId id="542" r:id="rId53"/>
    <p:sldId id="543" r:id="rId54"/>
    <p:sldId id="544" r:id="rId55"/>
    <p:sldId id="386" r:id="rId56"/>
    <p:sldId id="282" r:id="rId57"/>
    <p:sldId id="385" r:id="rId58"/>
    <p:sldId id="425" r:id="rId59"/>
    <p:sldId id="352" r:id="rId60"/>
    <p:sldId id="597" r:id="rId61"/>
    <p:sldId id="59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3"/>
    <p:restoredTop sz="94656"/>
  </p:normalViewPr>
  <p:slideViewPr>
    <p:cSldViewPr snapToGrid="0" snapToObjects="1">
      <p:cViewPr>
        <p:scale>
          <a:sx n="102" d="100"/>
          <a:sy n="102" d="100"/>
        </p:scale>
        <p:origin x="75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B38A5-464B-A940-9C1C-3ABB104BE6A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DC96-1536-2F4E-9F52-FCA9FB08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5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75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6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CDC96-1536-2F4E-9F52-FCA9FB084A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1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CDC96-1536-2F4E-9F52-FCA9FB084A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CDC96-1536-2F4E-9F52-FCA9FB084A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3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/>
              <a:t>ChemBark </a:t>
            </a:r>
          </a:p>
        </p:txBody>
      </p:sp>
    </p:spTree>
    <p:extLst>
      <p:ext uri="{BB962C8B-B14F-4D97-AF65-F5344CB8AC3E}">
        <p14:creationId xmlns:p14="http://schemas.microsoft.com/office/powerpoint/2010/main" val="105594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235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75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8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5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1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0032" y="3705820"/>
            <a:ext cx="8643938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471116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06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8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6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7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15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C5171-C793-5A41-B5C3-1360F00CD4A9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3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hyperlink" Target="https://www.plantsci.cam.ac.uk/news/tigr2ess-wins-vice-chancellors-collaboration-awar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tigr2ess.globalfood.cam.ac.uk/events/workshop-r-genomics-and-data-mining" TargetMode="Externa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en.wikipedia.org/wiki/Linked_data#Linked_open_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kidata.org/P1234" TargetMode="External"/><Relationship Id="rId4" Type="http://schemas.openxmlformats.org/officeDocument/2006/relationships/hyperlink" Target="http://wikidata.org/Q1234567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od-cloud.net/clouds/lod-cloud.svg" TargetMode="External"/><Relationship Id="rId4" Type="http://schemas.openxmlformats.org/officeDocument/2006/relationships/hyperlink" Target="https://en.wikipedia.org/wiki/Linked_data#/media/File:Lod-cloud_2020-08-20.sv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5261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52614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elifesciences.org/articles/52614#x134d929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Wikidata:WikiFactMin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times.com/2015/04/08/opinion/yes-we-were-warned-about-ebola.html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imate-lab-book.ac.uk/2016/spiralling-global-temperatures/" TargetMode="External"/><Relationship Id="rId5" Type="http://schemas.openxmlformats.org/officeDocument/2006/relationships/hyperlink" Target="https://twitter.com/dwallacewells/status/1312121745927598080/photo/1" TargetMode="External"/><Relationship Id="rId4" Type="http://schemas.openxmlformats.org/officeDocument/2006/relationships/hyperlink" Target="https://www.youtube.com/watch?v=-yIHxOui9nQ&amp;ab_channel=CarbonBrie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phantinthelab.org/google-and-research-data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knowledgemaps.or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knowledgemaps.org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blogs.ch.cam.ac.uk/pmr/2014/06/25/content-mining-we-can-now-mine-images-of-phylogenetic-trees-and-mo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d.riseup.net/p/kgUK6mzTDqVtGllooscH" TargetMode="External"/><Relationship Id="rId2" Type="http://schemas.openxmlformats.org/officeDocument/2006/relationships/hyperlink" Target="https://en.wikipedia.org/wiki/Chatham_House_Rul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sgisTFNZ3U" TargetMode="External"/><Relationship Id="rId2" Type="http://schemas.openxmlformats.org/officeDocument/2006/relationships/hyperlink" Target="https://twitter.com/hashtag/copyright?src=hash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hyperlink" Target="https://twitter.com/hashtag/TDM?src=hash" TargetMode="External"/><Relationship Id="rId4" Type="http://schemas.openxmlformats.org/officeDocument/2006/relationships/hyperlink" Target="https://twitter.com/hashtag/opencon?src=hash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xKPsueoFBo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mon_land#cite_note-1" TargetMode="External"/><Relationship Id="rId3" Type="http://schemas.openxmlformats.org/officeDocument/2006/relationships/hyperlink" Target="https://en.wikipedia.org/wiki/Bermuda_Principles" TargetMode="External"/><Relationship Id="rId7" Type="http://schemas.openxmlformats.org/officeDocument/2006/relationships/hyperlink" Target="https://en.wikipedia.org/wiki/Common_land" TargetMode="External"/><Relationship Id="rId2" Type="http://schemas.openxmlformats.org/officeDocument/2006/relationships/hyperlink" Target="https://en.wikipedia.org/wiki/Richard_Stallm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ython_Package_Index" TargetMode="External"/><Relationship Id="rId11" Type="http://schemas.openxmlformats.org/officeDocument/2006/relationships/image" Target="../media/image11.jpeg"/><Relationship Id="rId5" Type="http://schemas.openxmlformats.org/officeDocument/2006/relationships/hyperlink" Target="https://wikidata.org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en.wikipedia.org/wiki/Blue_Obelisk" TargetMode="External"/><Relationship Id="rId9" Type="http://schemas.openxmlformats.org/officeDocument/2006/relationships/hyperlink" Target="https://wikipedia/wiki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he_Free_Software_Definition#The_Four_Essential_Freedoms_of_Free_Softwar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lue_Obelisk#cite_note-1" TargetMode="External"/><Relationship Id="rId3" Type="http://schemas.openxmlformats.org/officeDocument/2006/relationships/image" Target="../media/image12.jpg"/><Relationship Id="rId7" Type="http://schemas.openxmlformats.org/officeDocument/2006/relationships/hyperlink" Target="https://en.wikipedia.org/wiki/Peter_Murray-Rust" TargetMode="External"/><Relationship Id="rId2" Type="http://schemas.openxmlformats.org/officeDocument/2006/relationships/hyperlink" Target="https://en.wikipedia.org/wiki/Blue_Obelis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pen_standards" TargetMode="External"/><Relationship Id="rId5" Type="http://schemas.openxmlformats.org/officeDocument/2006/relationships/hyperlink" Target="https://en.wikipedia.org/wiki/Open-source_model" TargetMode="External"/><Relationship Id="rId10" Type="http://schemas.openxmlformats.org/officeDocument/2006/relationships/hyperlink" Target="https://en.wikipedia.org/wiki/Blue_Obelisk#cite_note-3" TargetMode="External"/><Relationship Id="rId4" Type="http://schemas.openxmlformats.org/officeDocument/2006/relationships/hyperlink" Target="https://en.wikipedia.org/wiki/Open_data" TargetMode="External"/><Relationship Id="rId9" Type="http://schemas.openxmlformats.org/officeDocument/2006/relationships/hyperlink" Target="https://en.wikipedia.org/wiki/Blue_Obelisk#cite_note-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15388" y="1066633"/>
            <a:ext cx="304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MPhil Computational Biology, </a:t>
            </a:r>
            <a:r>
              <a:rPr lang="en-US" sz="2000" dirty="0"/>
              <a:t>2022, Cambridge, UK</a:t>
            </a:r>
            <a:r>
              <a:rPr lang="en-US" sz="2000" i="1" dirty="0"/>
              <a:t>, 2022-10-19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8" y="538609"/>
            <a:ext cx="865438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Semantic Knowledge Commons for Climate Change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1960" y="2304187"/>
            <a:ext cx="6818341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Peter Murray-Rust</a:t>
            </a:r>
            <a:endParaRPr lang="en-US" sz="2400" b="1" baseline="30000" dirty="0"/>
          </a:p>
          <a:p>
            <a:pPr algn="ctr"/>
            <a:r>
              <a:rPr lang="en-US" sz="2400" i="1" dirty="0"/>
              <a:t>Yusuf </a:t>
            </a:r>
            <a:r>
              <a:rPr lang="en-US" sz="2400" i="1" dirty="0" err="1"/>
              <a:t>Hamied</a:t>
            </a:r>
            <a:r>
              <a:rPr lang="en-US" sz="2400" i="1" dirty="0"/>
              <a:t> Dept of Chemistry, </a:t>
            </a:r>
            <a:r>
              <a:rPr lang="en-US" sz="2400" i="1" dirty="0" err="1"/>
              <a:t>Univ</a:t>
            </a:r>
            <a:r>
              <a:rPr lang="en-US" sz="2400" i="1" dirty="0"/>
              <a:t> of Cambridge</a:t>
            </a:r>
          </a:p>
          <a:p>
            <a:pPr algn="ctr"/>
            <a:r>
              <a:rPr lang="en-US" sz="2400" b="1" dirty="0" err="1"/>
              <a:t>Shweata</a:t>
            </a:r>
            <a:r>
              <a:rPr lang="en-US" sz="2400" b="1" dirty="0"/>
              <a:t> N Hegde, Ananya Singha, </a:t>
            </a:r>
            <a:r>
              <a:rPr lang="en-US" sz="2400" b="1" dirty="0" err="1"/>
              <a:t>Ayush</a:t>
            </a:r>
            <a:r>
              <a:rPr lang="en-US" sz="2400" b="1" dirty="0"/>
              <a:t> Garg</a:t>
            </a:r>
          </a:p>
          <a:p>
            <a:pPr algn="ctr"/>
            <a:r>
              <a:rPr lang="en-US" sz="2400" i="1" dirty="0"/>
              <a:t>Associated with Nat. Inst. For Plant Genome Res. (IN)</a:t>
            </a:r>
          </a:p>
          <a:p>
            <a:pPr algn="ctr"/>
            <a:r>
              <a:rPr lang="en-US" sz="2400" b="1" i="1" dirty="0"/>
              <a:t>Axel </a:t>
            </a:r>
            <a:r>
              <a:rPr lang="en-US" sz="2400" b="1" i="1" dirty="0" err="1"/>
              <a:t>Duerkop</a:t>
            </a:r>
            <a:endParaRPr lang="en-US" sz="2400" b="1" i="1" dirty="0"/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https://</a:t>
            </a:r>
            <a:r>
              <a:rPr lang="en-US" sz="2400" b="1" i="1" dirty="0" err="1"/>
              <a:t>semanticclimate.github.io</a:t>
            </a:r>
            <a:r>
              <a:rPr lang="en-US" sz="2400" b="1" i="1" dirty="0"/>
              <a:t>/p/</a:t>
            </a:r>
            <a:r>
              <a:rPr lang="en-US" sz="2400" b="1" i="1" dirty="0" err="1"/>
              <a:t>en</a:t>
            </a:r>
            <a:r>
              <a:rPr lang="en-US" sz="2400" b="1" i="1" dirty="0"/>
              <a:t>/</a:t>
            </a:r>
          </a:p>
          <a:p>
            <a:r>
              <a:rPr lang="en-US" i="1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9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8472" y="6148044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5480734"/>
            <a:ext cx="19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37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EC458D-94EB-194F-97C0-5032A4442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53" y="4799659"/>
            <a:ext cx="1268411" cy="13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9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D9127-B9D9-0F4F-B21F-11732A45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901"/>
            <a:ext cx="9144000" cy="46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4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4739-DA04-AB41-9CA5-71C851FE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83" y="0"/>
            <a:ext cx="8229600" cy="1143000"/>
          </a:xfrm>
        </p:spPr>
        <p:txBody>
          <a:bodyPr/>
          <a:lstStyle/>
          <a:p>
            <a:r>
              <a:rPr lang="en-US" dirty="0" err="1"/>
              <a:t>PyPI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EFDA4-AD24-B241-8339-959F98B5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877"/>
            <a:ext cx="9144000" cy="58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9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8"/>
            <a:ext cx="9144000" cy="6693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" y="5234515"/>
            <a:ext cx="8820032" cy="1185643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" name="Oval 1"/>
          <p:cNvSpPr/>
          <p:nvPr/>
        </p:nvSpPr>
        <p:spPr>
          <a:xfrm>
            <a:off x="4429125" y="5064125"/>
            <a:ext cx="873125" cy="539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9150" y="5461000"/>
            <a:ext cx="1069975" cy="41275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0050" y="5730875"/>
            <a:ext cx="1069975" cy="41275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24076" y="6007408"/>
            <a:ext cx="876300" cy="412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9175" y="1095375"/>
            <a:ext cx="50292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03750" y="1619249"/>
            <a:ext cx="698500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03750" y="4651375"/>
            <a:ext cx="1069975" cy="4127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3424D-1A8A-7E4A-8096-DE997AD0C5C2}"/>
              </a:ext>
            </a:extLst>
          </p:cNvPr>
          <p:cNvSpPr txBox="1"/>
          <p:nvPr/>
        </p:nvSpPr>
        <p:spPr>
          <a:xfrm>
            <a:off x="5673725" y="3346789"/>
            <a:ext cx="94660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Country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947C7-D8CF-9D4B-ACD8-C5AD21B240C4}"/>
              </a:ext>
            </a:extLst>
          </p:cNvPr>
          <p:cNvSpPr txBox="1"/>
          <p:nvPr/>
        </p:nvSpPr>
        <p:spPr>
          <a:xfrm>
            <a:off x="3495215" y="3612504"/>
            <a:ext cx="67358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Virus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19D6B2-7DBC-FA48-9B42-287A32ECFF16}"/>
              </a:ext>
            </a:extLst>
          </p:cNvPr>
          <p:cNvSpPr/>
          <p:nvPr/>
        </p:nvSpPr>
        <p:spPr>
          <a:xfrm>
            <a:off x="5605692" y="5172168"/>
            <a:ext cx="1069975" cy="412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48079B-AA35-CA45-838D-0EB98B582C0D}"/>
              </a:ext>
            </a:extLst>
          </p:cNvPr>
          <p:cNvSpPr/>
          <p:nvPr/>
        </p:nvSpPr>
        <p:spPr>
          <a:xfrm>
            <a:off x="3482587" y="6002799"/>
            <a:ext cx="1069975" cy="412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5ADF5-DB52-D44B-ADB8-EE63A7B7D37A}"/>
              </a:ext>
            </a:extLst>
          </p:cNvPr>
          <p:cNvSpPr txBox="1"/>
          <p:nvPr/>
        </p:nvSpPr>
        <p:spPr>
          <a:xfrm>
            <a:off x="387165" y="4122526"/>
            <a:ext cx="8575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677A16-9CE7-6D4E-858C-6BDCEC4208AE}"/>
              </a:ext>
            </a:extLst>
          </p:cNvPr>
          <p:cNvCxnSpPr>
            <a:cxnSpLocks/>
          </p:cNvCxnSpPr>
          <p:nvPr/>
        </p:nvCxnSpPr>
        <p:spPr>
          <a:xfrm>
            <a:off x="4084790" y="4035404"/>
            <a:ext cx="1724367" cy="1199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C1C4D0-90F5-E244-8B2C-8892203CEDF9}"/>
              </a:ext>
            </a:extLst>
          </p:cNvPr>
          <p:cNvCxnSpPr>
            <a:cxnSpLocks/>
          </p:cNvCxnSpPr>
          <p:nvPr/>
        </p:nvCxnSpPr>
        <p:spPr>
          <a:xfrm flipH="1">
            <a:off x="3611301" y="3716121"/>
            <a:ext cx="2081770" cy="17201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77325E-088C-324F-91ED-B8D9CBCBD0BD}"/>
              </a:ext>
            </a:extLst>
          </p:cNvPr>
          <p:cNvSpPr txBox="1"/>
          <p:nvPr/>
        </p:nvSpPr>
        <p:spPr>
          <a:xfrm>
            <a:off x="687762" y="4599874"/>
            <a:ext cx="2620098" cy="572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93D7D-E9BC-E942-9DA4-4476A47980D9}"/>
              </a:ext>
            </a:extLst>
          </p:cNvPr>
          <p:cNvSpPr txBox="1"/>
          <p:nvPr/>
        </p:nvSpPr>
        <p:spPr>
          <a:xfrm>
            <a:off x="6091019" y="4697545"/>
            <a:ext cx="28380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B58CE7-0537-534A-AFCC-D5EA0DB73A2B}"/>
              </a:ext>
            </a:extLst>
          </p:cNvPr>
          <p:cNvCxnSpPr>
            <a:cxnSpLocks/>
          </p:cNvCxnSpPr>
          <p:nvPr/>
        </p:nvCxnSpPr>
        <p:spPr>
          <a:xfrm flipH="1">
            <a:off x="2710131" y="4010700"/>
            <a:ext cx="927050" cy="199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B53E8B-FD50-2F41-978F-A8A6ECE12E62}"/>
              </a:ext>
            </a:extLst>
          </p:cNvPr>
          <p:cNvSpPr txBox="1"/>
          <p:nvPr/>
        </p:nvSpPr>
        <p:spPr>
          <a:xfrm>
            <a:off x="145447" y="3586249"/>
            <a:ext cx="2620098" cy="572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37EEAD-7FB2-0940-BF9D-0ED956D2E656}"/>
              </a:ext>
            </a:extLst>
          </p:cNvPr>
          <p:cNvSpPr txBox="1"/>
          <p:nvPr/>
        </p:nvSpPr>
        <p:spPr>
          <a:xfrm>
            <a:off x="7687732" y="935832"/>
            <a:ext cx="1456267" cy="1367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4E9A7-4B8C-2942-A9B9-957DDAB21A14}"/>
              </a:ext>
            </a:extLst>
          </p:cNvPr>
          <p:cNvSpPr txBox="1"/>
          <p:nvPr/>
        </p:nvSpPr>
        <p:spPr>
          <a:xfrm>
            <a:off x="49900" y="21628"/>
            <a:ext cx="8461922" cy="393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19E92A-66A3-6B40-8EED-AEB1E8D3ABC8}"/>
              </a:ext>
            </a:extLst>
          </p:cNvPr>
          <p:cNvSpPr txBox="1"/>
          <p:nvPr/>
        </p:nvSpPr>
        <p:spPr>
          <a:xfrm>
            <a:off x="142546" y="244269"/>
            <a:ext cx="8706541" cy="4521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409923-0057-0142-A33F-4A29588A80C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140680" y="3740825"/>
            <a:ext cx="766064" cy="205049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229A76-2417-F641-A347-388B10BD316D}"/>
              </a:ext>
            </a:extLst>
          </p:cNvPr>
          <p:cNvSpPr txBox="1"/>
          <p:nvPr/>
        </p:nvSpPr>
        <p:spPr>
          <a:xfrm>
            <a:off x="387165" y="493514"/>
            <a:ext cx="1693092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epidemics</a:t>
            </a:r>
          </a:p>
        </p:txBody>
      </p:sp>
    </p:spTree>
    <p:extLst>
      <p:ext uri="{BB962C8B-B14F-4D97-AF65-F5344CB8AC3E}">
        <p14:creationId xmlns:p14="http://schemas.microsoft.com/office/powerpoint/2010/main" val="22492132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68" y="385284"/>
            <a:ext cx="8359470" cy="4740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8227" y="3984273"/>
            <a:ext cx="1204611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Delhi 2014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49543" y="1899834"/>
            <a:ext cx="1161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Gita Yadav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0BFF6-43CB-1144-80CA-FD92B433986A}"/>
              </a:ext>
            </a:extLst>
          </p:cNvPr>
          <p:cNvSpPr txBox="1"/>
          <p:nvPr/>
        </p:nvSpPr>
        <p:spPr>
          <a:xfrm>
            <a:off x="155594" y="5527738"/>
            <a:ext cx="757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PMR “met” Gita Yadav for a virtual  mini-workshop on text-mining for science…</a:t>
            </a:r>
          </a:p>
          <a:p>
            <a:r>
              <a:rPr lang="en-US" dirty="0"/>
              <a:t>   … starting a 5-year collaboration on Plant Sciences, at NIPGR</a:t>
            </a:r>
          </a:p>
          <a:p>
            <a:r>
              <a:rPr lang="en-US" dirty="0"/>
              <a:t> (Nat. Inst. For Plant Genome Research).</a:t>
            </a:r>
          </a:p>
          <a:p>
            <a:r>
              <a:rPr lang="en-US" dirty="0"/>
              <a:t>Gita was then appointed Cambridge-India Lecturer in Plant Sciences…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AE970-A477-4942-B87A-AD5EBE79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972" y="232884"/>
            <a:ext cx="1268411" cy="13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6FD37-0004-0D48-A287-4C8DFECED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4372" y="385284"/>
            <a:ext cx="1268411" cy="13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078C9-3C40-614A-97D1-1D3A4CAEA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772" y="537684"/>
            <a:ext cx="1268411" cy="1362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BA20C8-0C29-E842-B465-5CC413C30A8D}"/>
              </a:ext>
            </a:extLst>
          </p:cNvPr>
          <p:cNvSpPr txBox="1"/>
          <p:nvPr/>
        </p:nvSpPr>
        <p:spPr>
          <a:xfrm>
            <a:off x="504658" y="729293"/>
            <a:ext cx="14198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Jenny Molloy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A9F98-E29A-7A43-BFE3-8E4BFEB01D03}"/>
              </a:ext>
            </a:extLst>
          </p:cNvPr>
          <p:cNvSpPr txBox="1"/>
          <p:nvPr/>
        </p:nvSpPr>
        <p:spPr>
          <a:xfrm>
            <a:off x="3144683" y="590793"/>
            <a:ext cx="273683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Puneet </a:t>
            </a:r>
            <a:r>
              <a:rPr lang="en-US" dirty="0" err="1"/>
              <a:t>Kishoor</a:t>
            </a:r>
            <a:endParaRPr lang="en-US" dirty="0"/>
          </a:p>
          <a:p>
            <a:r>
              <a:rPr lang="en-US" dirty="0"/>
              <a:t>CODATA/Science Commons</a:t>
            </a:r>
          </a:p>
        </p:txBody>
      </p:sp>
    </p:spTree>
    <p:extLst>
      <p:ext uri="{BB962C8B-B14F-4D97-AF65-F5344CB8AC3E}">
        <p14:creationId xmlns:p14="http://schemas.microsoft.com/office/powerpoint/2010/main" val="187862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7955-F729-D344-91C2-DD4D762C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133"/>
          </a:xfrm>
        </p:spPr>
        <p:txBody>
          <a:bodyPr>
            <a:normAutofit fontScale="90000"/>
          </a:bodyPr>
          <a:lstStyle/>
          <a:p>
            <a:r>
              <a:rPr lang="en-US" dirty="0"/>
              <a:t>TIGR2ESS Workshop 2019 Delhi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1F0E7-EAB5-1043-AE17-16AE98FB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4" y="1559391"/>
            <a:ext cx="4856333" cy="3225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DA866-B22C-FE4B-84CA-F1340BCF4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800" y="4294482"/>
            <a:ext cx="2779000" cy="2089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F6A93-914D-8146-967F-7A7C25661062}"/>
              </a:ext>
            </a:extLst>
          </p:cNvPr>
          <p:cNvSpPr txBox="1"/>
          <p:nvPr/>
        </p:nvSpPr>
        <p:spPr>
          <a:xfrm>
            <a:off x="5907800" y="1658758"/>
            <a:ext cx="29138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built dictionaries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Millets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searched </a:t>
            </a:r>
            <a:r>
              <a:rPr lang="en-US" dirty="0" err="1"/>
              <a:t>EuropePMC</a:t>
            </a: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8139CF-FA89-274F-8079-86FA5434FBB0}"/>
              </a:ext>
            </a:extLst>
          </p:cNvPr>
          <p:cNvSpPr/>
          <p:nvPr/>
        </p:nvSpPr>
        <p:spPr>
          <a:xfrm>
            <a:off x="693721" y="520340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https://tigr2ess.globalfood.cam.ac.uk/events/workshop-r-genomics-and-data-mining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03EF-E4DD-BC4F-A549-1FAD2D6D0D8D}"/>
              </a:ext>
            </a:extLst>
          </p:cNvPr>
          <p:cNvSpPr txBox="1"/>
          <p:nvPr/>
        </p:nvSpPr>
        <p:spPr>
          <a:xfrm>
            <a:off x="2979721" y="1054359"/>
            <a:ext cx="329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ContentMining</a:t>
            </a:r>
            <a:r>
              <a:rPr lang="en-US" dirty="0"/>
              <a:t> for Food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021A9-4B1C-644B-8552-7F3345C35F13}"/>
              </a:ext>
            </a:extLst>
          </p:cNvPr>
          <p:cNvSpPr txBox="1"/>
          <p:nvPr/>
        </p:nvSpPr>
        <p:spPr>
          <a:xfrm>
            <a:off x="457200" y="900471"/>
            <a:ext cx="123719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hunger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9DCE-4F53-5E4A-86AC-A7E1B4D58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24" y="5849740"/>
            <a:ext cx="4149090" cy="8829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DA3045-D734-B94E-B5E4-230511C0B8B8}"/>
              </a:ext>
            </a:extLst>
          </p:cNvPr>
          <p:cNvSpPr/>
          <p:nvPr/>
        </p:nvSpPr>
        <p:spPr>
          <a:xfrm rot="20157432">
            <a:off x="2097268" y="3272430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https://www.plantsci.cam.ac.uk/news/tigr2ess-wins-vice-chancellors-collaboration-award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5607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B583-0079-1644-ABDD-9CF23EFA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article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73FBA-73AE-4443-838F-C29463E8A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708" y="1600200"/>
            <a:ext cx="4614583" cy="4525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32EFA-51F7-2C4C-9E8D-E10A8D7A604C}"/>
              </a:ext>
            </a:extLst>
          </p:cNvPr>
          <p:cNvSpPr txBox="1"/>
          <p:nvPr/>
        </p:nvSpPr>
        <p:spPr>
          <a:xfrm>
            <a:off x="335397" y="274638"/>
            <a:ext cx="121591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Supervised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A6A5A-B05D-124B-8047-F31F2861259A}"/>
              </a:ext>
            </a:extLst>
          </p:cNvPr>
          <p:cNvSpPr txBox="1"/>
          <p:nvPr/>
        </p:nvSpPr>
        <p:spPr>
          <a:xfrm>
            <a:off x="335397" y="846138"/>
            <a:ext cx="1048172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Semantic</a:t>
            </a:r>
          </a:p>
          <a:p>
            <a:r>
              <a:rPr lang="en-US" dirty="0"/>
              <a:t>Facets</a:t>
            </a:r>
          </a:p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07103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D524-2675-D74F-AED7-7B86C786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76772-E20E-5049-8610-340E7433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1" y="1302548"/>
            <a:ext cx="8019738" cy="55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2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B583-0079-1644-ABDD-9CF23EFA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Entities in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0A97E-40CD-E949-BD9E-371A3B79C1C5}"/>
              </a:ext>
            </a:extLst>
          </p:cNvPr>
          <p:cNvSpPr txBox="1"/>
          <p:nvPr/>
        </p:nvSpPr>
        <p:spPr>
          <a:xfrm>
            <a:off x="1739896" y="5943601"/>
            <a:ext cx="652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want to ask: “which countries have SARSC and which have MERS”?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65AAD-3CFA-FC41-B91E-7E0A0D510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7336"/>
            <a:ext cx="9144000" cy="5750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85008-641F-D740-9848-2D0A7B7786CA}"/>
              </a:ext>
            </a:extLst>
          </p:cNvPr>
          <p:cNvSpPr txBox="1"/>
          <p:nvPr/>
        </p:nvSpPr>
        <p:spPr>
          <a:xfrm>
            <a:off x="2057400" y="1498671"/>
            <a:ext cx="78418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virus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A88D8-1841-C743-AF84-488F886134DE}"/>
              </a:ext>
            </a:extLst>
          </p:cNvPr>
          <p:cNvSpPr txBox="1"/>
          <p:nvPr/>
        </p:nvSpPr>
        <p:spPr>
          <a:xfrm>
            <a:off x="2688560" y="2777672"/>
            <a:ext cx="167866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Nucleic acid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B32EE-6553-C241-A2EA-6E01DD4FA6E2}"/>
              </a:ext>
            </a:extLst>
          </p:cNvPr>
          <p:cNvSpPr txBox="1"/>
          <p:nvPr/>
        </p:nvSpPr>
        <p:spPr>
          <a:xfrm>
            <a:off x="1739896" y="5943601"/>
            <a:ext cx="138287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reference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A0FFD-02B4-084D-BB9A-1CFEBDC26886}"/>
              </a:ext>
            </a:extLst>
          </p:cNvPr>
          <p:cNvSpPr txBox="1"/>
          <p:nvPr/>
        </p:nvSpPr>
        <p:spPr>
          <a:xfrm>
            <a:off x="1525202" y="4895432"/>
            <a:ext cx="111280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disease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9301E9-6072-9A4E-B964-0102B1761863}"/>
              </a:ext>
            </a:extLst>
          </p:cNvPr>
          <p:cNvSpPr txBox="1"/>
          <p:nvPr/>
        </p:nvSpPr>
        <p:spPr>
          <a:xfrm>
            <a:off x="2378814" y="4355335"/>
            <a:ext cx="92429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genus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243EA-06FD-A745-9E61-6670E23AF4A1}"/>
              </a:ext>
            </a:extLst>
          </p:cNvPr>
          <p:cNvSpPr txBox="1"/>
          <p:nvPr/>
        </p:nvSpPr>
        <p:spPr>
          <a:xfrm>
            <a:off x="6728065" y="1267838"/>
            <a:ext cx="74430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68213-8132-A041-B3A2-C5FAE92CD833}"/>
              </a:ext>
            </a:extLst>
          </p:cNvPr>
          <p:cNvSpPr txBox="1"/>
          <p:nvPr/>
        </p:nvSpPr>
        <p:spPr>
          <a:xfrm>
            <a:off x="7569408" y="2269601"/>
            <a:ext cx="114569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country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09CEE2-1639-4541-BC39-7630DAFEB3C3}"/>
              </a:ext>
            </a:extLst>
          </p:cNvPr>
          <p:cNvSpPr txBox="1"/>
          <p:nvPr/>
        </p:nvSpPr>
        <p:spPr>
          <a:xfrm>
            <a:off x="4631649" y="3839065"/>
            <a:ext cx="73744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9011DA-F8CB-554B-8302-3FEB21AA0EA3}"/>
              </a:ext>
            </a:extLst>
          </p:cNvPr>
          <p:cNvSpPr txBox="1"/>
          <p:nvPr/>
        </p:nvSpPr>
        <p:spPr>
          <a:xfrm>
            <a:off x="7805530" y="4787709"/>
            <a:ext cx="67345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94F3F0-4789-D34E-8E68-1D99C15BF62C}"/>
              </a:ext>
            </a:extLst>
          </p:cNvPr>
          <p:cNvSpPr txBox="1"/>
          <p:nvPr/>
        </p:nvSpPr>
        <p:spPr>
          <a:xfrm>
            <a:off x="7666369" y="5691431"/>
            <a:ext cx="135133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symptom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588C57-0184-BF48-A3CE-93021AB0ED4C}"/>
              </a:ext>
            </a:extLst>
          </p:cNvPr>
          <p:cNvSpPr txBox="1"/>
          <p:nvPr/>
        </p:nvSpPr>
        <p:spPr>
          <a:xfrm>
            <a:off x="5215337" y="4957852"/>
            <a:ext cx="220028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Med. procedure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7ECFE4-A98D-8C4A-B05D-8738FF6FC11E}"/>
              </a:ext>
            </a:extLst>
          </p:cNvPr>
          <p:cNvSpPr txBox="1"/>
          <p:nvPr/>
        </p:nvSpPr>
        <p:spPr>
          <a:xfrm>
            <a:off x="6051861" y="6199849"/>
            <a:ext cx="89768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organ</a:t>
            </a:r>
          </a:p>
        </p:txBody>
      </p:sp>
    </p:spTree>
    <p:extLst>
      <p:ext uri="{BB962C8B-B14F-4D97-AF65-F5344CB8AC3E}">
        <p14:creationId xmlns:p14="http://schemas.microsoft.com/office/powerpoint/2010/main" val="256870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B583-0079-1644-ABDD-9CF23EFA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5A886-3FC2-9D41-977C-93CEE2CE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5" y="1143000"/>
            <a:ext cx="6893169" cy="3886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0A97E-40CD-E949-BD9E-371A3B79C1C5}"/>
              </a:ext>
            </a:extLst>
          </p:cNvPr>
          <p:cNvSpPr txBox="1"/>
          <p:nvPr/>
        </p:nvSpPr>
        <p:spPr>
          <a:xfrm>
            <a:off x="3551110" y="5503985"/>
            <a:ext cx="204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structure in PDF</a:t>
            </a:r>
          </a:p>
        </p:txBody>
      </p:sp>
    </p:spTree>
    <p:extLst>
      <p:ext uri="{BB962C8B-B14F-4D97-AF65-F5344CB8AC3E}">
        <p14:creationId xmlns:p14="http://schemas.microsoft.com/office/powerpoint/2010/main" val="218343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B583-0079-1644-ABDD-9CF23EFA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0A97E-40CD-E949-BD9E-371A3B79C1C5}"/>
              </a:ext>
            </a:extLst>
          </p:cNvPr>
          <p:cNvSpPr txBox="1"/>
          <p:nvPr/>
        </p:nvSpPr>
        <p:spPr>
          <a:xfrm>
            <a:off x="1739896" y="5943601"/>
            <a:ext cx="652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want to ask: “which countries have SARS and which have MERS”?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FBEEB-FE8B-2A4B-8A85-3F57FC7C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3" y="986720"/>
            <a:ext cx="8011110" cy="47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3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AE459-C94A-3649-9D6A-31C8D3FB2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312" y="1599673"/>
            <a:ext cx="5814632" cy="44133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7FA45-AA65-7C4A-B708-ABF5DBD4C8FE}"/>
              </a:ext>
            </a:extLst>
          </p:cNvPr>
          <p:cNvSpPr txBox="1"/>
          <p:nvPr/>
        </p:nvSpPr>
        <p:spPr>
          <a:xfrm>
            <a:off x="2221057" y="1067666"/>
            <a:ext cx="491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Global Crises: UN Sustainable Development 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27FE0E-FF20-4C4A-9774-2489CB1DA056}"/>
              </a:ext>
            </a:extLst>
          </p:cNvPr>
          <p:cNvSpPr txBox="1"/>
          <p:nvPr/>
        </p:nvSpPr>
        <p:spPr>
          <a:xfrm>
            <a:off x="3759201" y="2255128"/>
            <a:ext cx="8066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Health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396A9-0CE4-A348-BBCF-154F11BEA7B0}"/>
              </a:ext>
            </a:extLst>
          </p:cNvPr>
          <p:cNvSpPr txBox="1"/>
          <p:nvPr/>
        </p:nvSpPr>
        <p:spPr>
          <a:xfrm>
            <a:off x="1822061" y="3979816"/>
            <a:ext cx="8965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00547-595E-C944-BDCC-56BA308CF710}"/>
              </a:ext>
            </a:extLst>
          </p:cNvPr>
          <p:cNvSpPr txBox="1"/>
          <p:nvPr/>
        </p:nvSpPr>
        <p:spPr>
          <a:xfrm>
            <a:off x="4940135" y="6258296"/>
            <a:ext cx="255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sdgs.un.org</a:t>
            </a:r>
            <a:r>
              <a:rPr lang="en-US" dirty="0"/>
              <a:t>/goals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FC6EE-C00A-9B43-B565-9A1CE773D202}"/>
              </a:ext>
            </a:extLst>
          </p:cNvPr>
          <p:cNvSpPr txBox="1"/>
          <p:nvPr/>
        </p:nvSpPr>
        <p:spPr>
          <a:xfrm>
            <a:off x="2751396" y="2255128"/>
            <a:ext cx="87524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Hunger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34D82-6174-9641-AAC3-C9FD3D21C3D1}"/>
              </a:ext>
            </a:extLst>
          </p:cNvPr>
          <p:cNvSpPr txBox="1"/>
          <p:nvPr/>
        </p:nvSpPr>
        <p:spPr>
          <a:xfrm>
            <a:off x="6701194" y="2255128"/>
            <a:ext cx="76033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72342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226B-69D0-3340-A047-527661B5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4BE50-90E6-B047-8419-4A135E2B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232"/>
            <a:ext cx="9144000" cy="42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54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980728"/>
            <a:ext cx="9030941" cy="46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3600" dirty="0"/>
              <a:t>Automatic semantic markup of chemistry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5877273"/>
            <a:ext cx="8229600" cy="724942"/>
          </a:xfrm>
          <a:prstGeom prst="rect">
            <a:avLst/>
          </a:prstGeom>
        </p:spPr>
        <p:txBody>
          <a:bodyPr vert="horz" lIns="91416" tIns="45709" rIns="91416" bIns="45709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i="1" dirty="0"/>
              <a:t>Could be used for analytical, crystallization, etc. </a:t>
            </a:r>
          </a:p>
        </p:txBody>
      </p:sp>
    </p:spTree>
    <p:extLst>
      <p:ext uri="{BB962C8B-B14F-4D97-AF65-F5344CB8AC3E}">
        <p14:creationId xmlns:p14="http://schemas.microsoft.com/office/powerpoint/2010/main" val="25889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22AE-40C5-4744-A885-1A3EA8E7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68701"/>
            <a:ext cx="8229600" cy="1143000"/>
          </a:xfrm>
        </p:spPr>
        <p:txBody>
          <a:bodyPr/>
          <a:lstStyle/>
          <a:p>
            <a:r>
              <a:rPr lang="en-US" dirty="0"/>
              <a:t>Document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20424-955D-5A49-8971-47F667FE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0" y="780645"/>
            <a:ext cx="6163089" cy="397452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E2F3A-B456-164F-946E-B8263340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795" y="4436213"/>
            <a:ext cx="8207005" cy="2156400"/>
          </a:xfr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17ECCF-1307-9E48-B823-3210041E51D9}"/>
              </a:ext>
            </a:extLst>
          </p:cNvPr>
          <p:cNvSpPr txBox="1"/>
          <p:nvPr/>
        </p:nvSpPr>
        <p:spPr>
          <a:xfrm>
            <a:off x="1556531" y="2520708"/>
            <a:ext cx="3237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Automatically extracted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from JATS-XML by </a:t>
            </a:r>
          </a:p>
          <a:p>
            <a:r>
              <a:rPr lang="en-US" sz="2400" b="1" dirty="0" err="1">
                <a:solidFill>
                  <a:srgbClr val="FF0000"/>
                </a:solidFill>
                <a:latin typeface="Courier" pitchFamily="2" charset="0"/>
              </a:rPr>
              <a:t>ami</a:t>
            </a:r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-section</a:t>
            </a:r>
          </a:p>
        </p:txBody>
      </p:sp>
    </p:spTree>
    <p:extLst>
      <p:ext uri="{BB962C8B-B14F-4D97-AF65-F5344CB8AC3E}">
        <p14:creationId xmlns:p14="http://schemas.microsoft.com/office/powerpoint/2010/main" val="147500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50D1D4-8929-324D-8AAF-E1E95265320D}"/>
              </a:ext>
            </a:extLst>
          </p:cNvPr>
          <p:cNvSpPr/>
          <p:nvPr/>
        </p:nvSpPr>
        <p:spPr>
          <a:xfrm>
            <a:off x="1705232" y="6190849"/>
            <a:ext cx="619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https://en.wikipedia.org/wiki/Linked_data#Linked_open_data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CE0331-E82C-3B4B-9029-5F67FE78FAC4}"/>
              </a:ext>
            </a:extLst>
          </p:cNvPr>
          <p:cNvSpPr/>
          <p:nvPr/>
        </p:nvSpPr>
        <p:spPr>
          <a:xfrm>
            <a:off x="228600" y="1071152"/>
            <a:ext cx="87219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</a:br>
            <a:endParaRPr lang="en-GB" baseline="30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202122"/>
                </a:solidFill>
                <a:latin typeface="Arial" panose="020B0604020202020204" pitchFamily="34" charset="0"/>
              </a:rPr>
              <a:t>things</a:t>
            </a:r>
            <a:r>
              <a:rPr lang="en-GB" sz="2000" dirty="0">
                <a:solidFill>
                  <a:srgbClr val="202122"/>
                </a:solidFill>
                <a:latin typeface="Arial" panose="020B0604020202020204" pitchFamily="34" charset="0"/>
              </a:rPr>
              <a:t> and </a:t>
            </a:r>
            <a:r>
              <a:rPr lang="en-GB" sz="2000" b="1" dirty="0">
                <a:solidFill>
                  <a:srgbClr val="202122"/>
                </a:solidFill>
                <a:latin typeface="Arial" panose="020B0604020202020204" pitchFamily="34" charset="0"/>
              </a:rPr>
              <a:t>relations named</a:t>
            </a:r>
            <a:r>
              <a:rPr lang="en-GB" sz="2000" dirty="0">
                <a:solidFill>
                  <a:srgbClr val="202122"/>
                </a:solidFill>
                <a:latin typeface="Arial" panose="020B0604020202020204" pitchFamily="34" charset="0"/>
              </a:rPr>
              <a:t> as </a:t>
            </a:r>
            <a:r>
              <a:rPr lang="en-GB" sz="2000" b="1" dirty="0">
                <a:solidFill>
                  <a:srgbClr val="202122"/>
                </a:solidFill>
                <a:latin typeface="Arial" panose="020B0604020202020204" pitchFamily="34" charset="0"/>
              </a:rPr>
              <a:t>http://....</a:t>
            </a:r>
            <a:r>
              <a:rPr lang="en-GB" sz="2000" dirty="0">
                <a:solidFill>
                  <a:srgbClr val="202122"/>
                </a:solidFill>
                <a:latin typeface="Arial" panose="020B0604020202020204" pitchFamily="34" charset="0"/>
              </a:rPr>
              <a:t>… pointing to useful resources</a:t>
            </a:r>
          </a:p>
          <a:p>
            <a:r>
              <a:rPr lang="en-GB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b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GB" i="1" dirty="0">
                <a:solidFill>
                  <a:srgbClr val="202122"/>
                </a:solidFill>
                <a:latin typeface="Arial" panose="020B0604020202020204" pitchFamily="34" charset="0"/>
              </a:rPr>
              <a:t>Tim Berners-Lee (2009)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B09D0-1D3F-554E-B801-3FDFBD3F620A}"/>
              </a:ext>
            </a:extLst>
          </p:cNvPr>
          <p:cNvSpPr txBox="1"/>
          <p:nvPr/>
        </p:nvSpPr>
        <p:spPr>
          <a:xfrm>
            <a:off x="3425453" y="20886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Linked Open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67BFD8-8E42-7043-8FFB-6F255556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2" y="3542943"/>
            <a:ext cx="8004760" cy="1600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29DAE-5C71-AE4D-8182-0DCA9A6EC0E9}"/>
              </a:ext>
            </a:extLst>
          </p:cNvPr>
          <p:cNvSpPr txBox="1"/>
          <p:nvPr/>
        </p:nvSpPr>
        <p:spPr>
          <a:xfrm>
            <a:off x="797442" y="3099966"/>
            <a:ext cx="251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http://wikidata.org/Q</a:t>
            </a:r>
            <a:r>
              <a:rPr lang="en-US" dirty="0"/>
              <a:t>42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30EB8-EF61-184B-96B2-44A4B1FA729C}"/>
              </a:ext>
            </a:extLst>
          </p:cNvPr>
          <p:cNvSpPr txBox="1"/>
          <p:nvPr/>
        </p:nvSpPr>
        <p:spPr>
          <a:xfrm>
            <a:off x="3065721" y="4959229"/>
            <a:ext cx="247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http://wikidata.org/P</a:t>
            </a:r>
            <a:r>
              <a:rPr lang="en-US" dirty="0"/>
              <a:t>31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06C7D-806C-5742-AB56-F145C0FA3583}"/>
              </a:ext>
            </a:extLst>
          </p:cNvPr>
          <p:cNvSpPr txBox="1"/>
          <p:nvPr/>
        </p:nvSpPr>
        <p:spPr>
          <a:xfrm>
            <a:off x="5181600" y="3136789"/>
            <a:ext cx="248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http://wikidata.org/Q</a:t>
            </a:r>
            <a:r>
              <a:rPr lang="en-US" dirty="0"/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2232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3E6F28-AB9E-7247-B469-0F58877C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30" y="646331"/>
            <a:ext cx="6123275" cy="6211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FDC3BA-4A1F-8A4B-8962-47376DD72888}"/>
              </a:ext>
            </a:extLst>
          </p:cNvPr>
          <p:cNvSpPr/>
          <p:nvPr/>
        </p:nvSpPr>
        <p:spPr>
          <a:xfrm>
            <a:off x="6009862" y="5116851"/>
            <a:ext cx="31341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https://en.wikipedia.org/wiki/Linked_data#/media/File:Lod-cloud_2020-08-20.svg</a:t>
            </a:r>
            <a:r>
              <a:rPr lang="en-US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1F08B-31F0-B343-947C-15E9DAD5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97" y="35415"/>
            <a:ext cx="7995138" cy="710100"/>
          </a:xfrm>
        </p:spPr>
        <p:txBody>
          <a:bodyPr>
            <a:normAutofit fontScale="90000"/>
          </a:bodyPr>
          <a:lstStyle/>
          <a:p>
            <a:r>
              <a:rPr lang="en-US" dirty="0"/>
              <a:t>Wikidata Linked Open Data (LOD)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7E549-489C-A24C-B8FD-75E43FFFD62C}"/>
              </a:ext>
            </a:extLst>
          </p:cNvPr>
          <p:cNvSpPr txBox="1"/>
          <p:nvPr/>
        </p:nvSpPr>
        <p:spPr>
          <a:xfrm>
            <a:off x="5061610" y="6211669"/>
            <a:ext cx="4232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Current:</a:t>
            </a:r>
          </a:p>
          <a:p>
            <a:r>
              <a:rPr lang="en-US" dirty="0">
                <a:hlinkClick r:id="rId5"/>
              </a:rPr>
              <a:t>https://lod-cloud.net/clouds/lod-cloud.svg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8579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3A2-9702-994E-8360-68DA957A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3"/>
              </a:rPr>
              <a:t>https://elifesciences.org/articles/52614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4EC2-2CE4-B444-8E8B-B86A84B4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… Wikidata knowledge graph </a:t>
            </a:r>
            <a:r>
              <a:rPr lang="en-GB" dirty="0"/>
              <a:t>is based on </a:t>
            </a:r>
            <a:r>
              <a:rPr lang="en-GB" b="1" dirty="0"/>
              <a:t>the automated imports of large structured databases via Wikidata bots</a:t>
            </a:r>
            <a:r>
              <a:rPr lang="en-GB" dirty="0"/>
              <a:t>,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… community-editing model, it harnesses the distributed efforts of a worldwide community of contributors</a:t>
            </a:r>
            <a:r>
              <a:rPr lang="en-GB" dirty="0"/>
              <a:t>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46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437B316-57D8-2440-A089-66AB0DAC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" y="77589"/>
            <a:ext cx="9144000" cy="6473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87E8E-08E9-EB46-9E78-82E388C7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46" y="637687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6637-D0BF-B444-A05F-282470411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46" y="1963249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F6023-85BB-4641-B24B-0ADFF230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" y="37291"/>
            <a:ext cx="9144000" cy="6473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C0A733-31FD-C44B-98E5-86F099FD30B4}"/>
              </a:ext>
            </a:extLst>
          </p:cNvPr>
          <p:cNvSpPr/>
          <p:nvPr/>
        </p:nvSpPr>
        <p:spPr>
          <a:xfrm>
            <a:off x="702447" y="6505374"/>
            <a:ext cx="3948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https://elifesciences.org/articles/52614</a:t>
            </a:r>
            <a:r>
              <a:rPr lang="en-US" dirty="0"/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F37DC47-5EEB-7C43-B085-CB89DD4CD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896" y="6551541"/>
            <a:ext cx="286315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Noto Sans" panose="020B0502040504020204" pitchFamily="34" charset="0"/>
                <a:hlinkClick r:id="rId4"/>
              </a:rPr>
              <a:t>Andra Waagmeester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Noto Sans" panose="020B0502040504020204" pitchFamily="34" charset="0"/>
              </a:rPr>
              <a:t> + 25 et al</a:t>
            </a:r>
          </a:p>
        </p:txBody>
      </p:sp>
      <p:pic>
        <p:nvPicPr>
          <p:cNvPr id="1026" name="Picture 2" descr="Is a corresponding author">
            <a:extLst>
              <a:ext uri="{FF2B5EF4-FFF2-40B4-BE49-F238E27FC236}">
                <a16:creationId xmlns:a16="http://schemas.microsoft.com/office/drawing/2014/main" id="{02EF03C4-4BF4-F743-9977-6E8E8F762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054" y="4207974"/>
            <a:ext cx="1270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614039-A863-1144-9042-05AC96B403F0}"/>
              </a:ext>
            </a:extLst>
          </p:cNvPr>
          <p:cNvSpPr txBox="1"/>
          <p:nvPr/>
        </p:nvSpPr>
        <p:spPr>
          <a:xfrm>
            <a:off x="646393" y="1225985"/>
            <a:ext cx="1053922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therapeutic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D4973-1D1B-B745-8759-B8D9FCA09B20}"/>
              </a:ext>
            </a:extLst>
          </p:cNvPr>
          <p:cNvSpPr txBox="1"/>
          <p:nvPr/>
        </p:nvSpPr>
        <p:spPr>
          <a:xfrm>
            <a:off x="3282564" y="826434"/>
            <a:ext cx="1529644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pharmaceutical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E9A98-2141-2341-A3E6-DC60F7B727DB}"/>
              </a:ext>
            </a:extLst>
          </p:cNvPr>
          <p:cNvSpPr txBox="1"/>
          <p:nvPr/>
        </p:nvSpPr>
        <p:spPr>
          <a:xfrm>
            <a:off x="3241889" y="2546920"/>
            <a:ext cx="1053922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disease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A7119-CD5E-1E4A-ABA4-2C187A6481BC}"/>
              </a:ext>
            </a:extLst>
          </p:cNvPr>
          <p:cNvSpPr txBox="1"/>
          <p:nvPr/>
        </p:nvSpPr>
        <p:spPr>
          <a:xfrm>
            <a:off x="401147" y="3314565"/>
            <a:ext cx="1236132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pharmacology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C113E-1A00-0A4E-A6D7-5F9BED2461FC}"/>
              </a:ext>
            </a:extLst>
          </p:cNvPr>
          <p:cNvSpPr txBox="1"/>
          <p:nvPr/>
        </p:nvSpPr>
        <p:spPr>
          <a:xfrm>
            <a:off x="5581263" y="1017244"/>
            <a:ext cx="596473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taxon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B8E19-7BA1-4E45-BA9F-4C18763D2548}"/>
              </a:ext>
            </a:extLst>
          </p:cNvPr>
          <p:cNvSpPr txBox="1"/>
          <p:nvPr/>
        </p:nvSpPr>
        <p:spPr>
          <a:xfrm>
            <a:off x="8054763" y="1417792"/>
            <a:ext cx="575983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gene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3B428-1701-E145-A5E9-1C6582E3FA55}"/>
              </a:ext>
            </a:extLst>
          </p:cNvPr>
          <p:cNvSpPr txBox="1"/>
          <p:nvPr/>
        </p:nvSpPr>
        <p:spPr>
          <a:xfrm>
            <a:off x="6441218" y="2672540"/>
            <a:ext cx="982134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pathway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937EA-B996-504E-98A9-2900199992DE}"/>
              </a:ext>
            </a:extLst>
          </p:cNvPr>
          <p:cNvSpPr txBox="1"/>
          <p:nvPr/>
        </p:nvSpPr>
        <p:spPr>
          <a:xfrm>
            <a:off x="7572379" y="5739918"/>
            <a:ext cx="779183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protein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1E127-D05B-654F-8993-63C7854E102A}"/>
              </a:ext>
            </a:extLst>
          </p:cNvPr>
          <p:cNvSpPr txBox="1"/>
          <p:nvPr/>
        </p:nvSpPr>
        <p:spPr>
          <a:xfrm>
            <a:off x="5645622" y="5893807"/>
            <a:ext cx="821149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anatomy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66D287-E017-FC48-B320-C5B1E10CE981}"/>
              </a:ext>
            </a:extLst>
          </p:cNvPr>
          <p:cNvSpPr txBox="1"/>
          <p:nvPr/>
        </p:nvSpPr>
        <p:spPr>
          <a:xfrm>
            <a:off x="5113508" y="4309574"/>
            <a:ext cx="10642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medication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3AD43-3B85-584F-B4B0-C3D714FDD585}"/>
              </a:ext>
            </a:extLst>
          </p:cNvPr>
          <p:cNvSpPr txBox="1"/>
          <p:nvPr/>
        </p:nvSpPr>
        <p:spPr>
          <a:xfrm>
            <a:off x="379142" y="6047696"/>
            <a:ext cx="1150892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compound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A04EB-1B12-B24B-AE45-FFF731909EF0}"/>
              </a:ext>
            </a:extLst>
          </p:cNvPr>
          <p:cNvSpPr txBox="1"/>
          <p:nvPr/>
        </p:nvSpPr>
        <p:spPr>
          <a:xfrm>
            <a:off x="7528548" y="2854697"/>
            <a:ext cx="734799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family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188719-1FD6-F64C-AD87-8534B081E352}"/>
              </a:ext>
            </a:extLst>
          </p:cNvPr>
          <p:cNvSpPr txBox="1"/>
          <p:nvPr/>
        </p:nvSpPr>
        <p:spPr>
          <a:xfrm>
            <a:off x="1530034" y="3625016"/>
            <a:ext cx="2871845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Wikidata biomedical entities and relations</a:t>
            </a:r>
          </a:p>
        </p:txBody>
      </p:sp>
    </p:spTree>
    <p:extLst>
      <p:ext uri="{BB962C8B-B14F-4D97-AF65-F5344CB8AC3E}">
        <p14:creationId xmlns:p14="http://schemas.microsoft.com/office/powerpoint/2010/main" val="219870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5 at 15.27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3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79105"/>
            <a:ext cx="5711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https://www.wikidata.org/wiki/Wikidata:WikiFactMine</a:t>
            </a:r>
            <a:r>
              <a:rPr lang="en-US" dirty="0"/>
              <a:t> </a:t>
            </a:r>
          </a:p>
          <a:p>
            <a:r>
              <a:rPr lang="en-US" dirty="0" err="1"/>
              <a:t>ContentMine</a:t>
            </a:r>
            <a:r>
              <a:rPr lang="en-US" dirty="0"/>
              <a:t> thanks the </a:t>
            </a:r>
            <a:r>
              <a:rPr lang="en-US" dirty="0" err="1"/>
              <a:t>WikimediaFoundation</a:t>
            </a:r>
            <a:r>
              <a:rPr lang="en-US" dirty="0"/>
              <a:t> for support </a:t>
            </a:r>
          </a:p>
        </p:txBody>
      </p:sp>
      <p:pic>
        <p:nvPicPr>
          <p:cNvPr id="6" name="Picture 5" descr="Screen Shot 2017-09-25 at 15.30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5598336"/>
            <a:ext cx="1189900" cy="927100"/>
          </a:xfrm>
          <a:prstGeom prst="rect">
            <a:avLst/>
          </a:prstGeom>
        </p:spPr>
      </p:pic>
      <p:pic>
        <p:nvPicPr>
          <p:cNvPr id="7" name="Picture 6" descr="Screen Shot 2017-09-25 at 15.32.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49" y="5598336"/>
            <a:ext cx="1584325" cy="1204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7778" y="5509773"/>
            <a:ext cx="388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 million articles, over 200 dictionaries</a:t>
            </a:r>
          </a:p>
        </p:txBody>
      </p:sp>
    </p:spTree>
    <p:extLst>
      <p:ext uri="{BB962C8B-B14F-4D97-AF65-F5344CB8AC3E}">
        <p14:creationId xmlns:p14="http://schemas.microsoft.com/office/powerpoint/2010/main" val="2109215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8"/>
            <a:ext cx="9144000" cy="6693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" y="5234515"/>
            <a:ext cx="8820032" cy="1185643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" name="Oval 1"/>
          <p:cNvSpPr/>
          <p:nvPr/>
        </p:nvSpPr>
        <p:spPr>
          <a:xfrm>
            <a:off x="4429125" y="5064125"/>
            <a:ext cx="873125" cy="539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9150" y="5461000"/>
            <a:ext cx="1069975" cy="41275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0050" y="5730875"/>
            <a:ext cx="1069975" cy="41275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24076" y="6007408"/>
            <a:ext cx="876300" cy="412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9175" y="1095375"/>
            <a:ext cx="50292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03750" y="1619249"/>
            <a:ext cx="698500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03750" y="4651375"/>
            <a:ext cx="1069975" cy="4127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3424D-1A8A-7E4A-8096-DE997AD0C5C2}"/>
              </a:ext>
            </a:extLst>
          </p:cNvPr>
          <p:cNvSpPr txBox="1"/>
          <p:nvPr/>
        </p:nvSpPr>
        <p:spPr>
          <a:xfrm>
            <a:off x="5673725" y="3346789"/>
            <a:ext cx="94660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Country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947C7-D8CF-9D4B-ACD8-C5AD21B240C4}"/>
              </a:ext>
            </a:extLst>
          </p:cNvPr>
          <p:cNvSpPr txBox="1"/>
          <p:nvPr/>
        </p:nvSpPr>
        <p:spPr>
          <a:xfrm>
            <a:off x="3495215" y="3612504"/>
            <a:ext cx="67358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Virus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19D6B2-7DBC-FA48-9B42-287A32ECFF16}"/>
              </a:ext>
            </a:extLst>
          </p:cNvPr>
          <p:cNvSpPr/>
          <p:nvPr/>
        </p:nvSpPr>
        <p:spPr>
          <a:xfrm>
            <a:off x="5605692" y="5172168"/>
            <a:ext cx="1069975" cy="412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48079B-AA35-CA45-838D-0EB98B582C0D}"/>
              </a:ext>
            </a:extLst>
          </p:cNvPr>
          <p:cNvSpPr/>
          <p:nvPr/>
        </p:nvSpPr>
        <p:spPr>
          <a:xfrm>
            <a:off x="3482587" y="6002799"/>
            <a:ext cx="1069975" cy="412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5ADF5-DB52-D44B-ADB8-EE63A7B7D37A}"/>
              </a:ext>
            </a:extLst>
          </p:cNvPr>
          <p:cNvSpPr txBox="1"/>
          <p:nvPr/>
        </p:nvSpPr>
        <p:spPr>
          <a:xfrm>
            <a:off x="387165" y="4122526"/>
            <a:ext cx="8575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677A16-9CE7-6D4E-858C-6BDCEC4208AE}"/>
              </a:ext>
            </a:extLst>
          </p:cNvPr>
          <p:cNvCxnSpPr>
            <a:cxnSpLocks/>
          </p:cNvCxnSpPr>
          <p:nvPr/>
        </p:nvCxnSpPr>
        <p:spPr>
          <a:xfrm>
            <a:off x="4084790" y="4035404"/>
            <a:ext cx="1724367" cy="1199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C1C4D0-90F5-E244-8B2C-8892203CEDF9}"/>
              </a:ext>
            </a:extLst>
          </p:cNvPr>
          <p:cNvCxnSpPr>
            <a:cxnSpLocks/>
          </p:cNvCxnSpPr>
          <p:nvPr/>
        </p:nvCxnSpPr>
        <p:spPr>
          <a:xfrm flipH="1">
            <a:off x="3611301" y="3716121"/>
            <a:ext cx="2081770" cy="17201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77325E-088C-324F-91ED-B8D9CBCBD0BD}"/>
              </a:ext>
            </a:extLst>
          </p:cNvPr>
          <p:cNvSpPr txBox="1"/>
          <p:nvPr/>
        </p:nvSpPr>
        <p:spPr>
          <a:xfrm>
            <a:off x="687762" y="4599874"/>
            <a:ext cx="2620098" cy="572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93D7D-E9BC-E942-9DA4-4476A47980D9}"/>
              </a:ext>
            </a:extLst>
          </p:cNvPr>
          <p:cNvSpPr txBox="1"/>
          <p:nvPr/>
        </p:nvSpPr>
        <p:spPr>
          <a:xfrm>
            <a:off x="6091019" y="4697545"/>
            <a:ext cx="28380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B58CE7-0537-534A-AFCC-D5EA0DB73A2B}"/>
              </a:ext>
            </a:extLst>
          </p:cNvPr>
          <p:cNvCxnSpPr>
            <a:cxnSpLocks/>
          </p:cNvCxnSpPr>
          <p:nvPr/>
        </p:nvCxnSpPr>
        <p:spPr>
          <a:xfrm flipH="1">
            <a:off x="2710131" y="4010700"/>
            <a:ext cx="927050" cy="199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B53E8B-FD50-2F41-978F-A8A6ECE12E62}"/>
              </a:ext>
            </a:extLst>
          </p:cNvPr>
          <p:cNvSpPr txBox="1"/>
          <p:nvPr/>
        </p:nvSpPr>
        <p:spPr>
          <a:xfrm>
            <a:off x="145447" y="3586249"/>
            <a:ext cx="2620098" cy="572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37EEAD-7FB2-0940-BF9D-0ED956D2E656}"/>
              </a:ext>
            </a:extLst>
          </p:cNvPr>
          <p:cNvSpPr txBox="1"/>
          <p:nvPr/>
        </p:nvSpPr>
        <p:spPr>
          <a:xfrm>
            <a:off x="7687732" y="935832"/>
            <a:ext cx="1456267" cy="1367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4E9A7-4B8C-2942-A9B9-957DDAB21A14}"/>
              </a:ext>
            </a:extLst>
          </p:cNvPr>
          <p:cNvSpPr txBox="1"/>
          <p:nvPr/>
        </p:nvSpPr>
        <p:spPr>
          <a:xfrm>
            <a:off x="49900" y="21628"/>
            <a:ext cx="8461922" cy="393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19E92A-66A3-6B40-8EED-AEB1E8D3ABC8}"/>
              </a:ext>
            </a:extLst>
          </p:cNvPr>
          <p:cNvSpPr txBox="1"/>
          <p:nvPr/>
        </p:nvSpPr>
        <p:spPr>
          <a:xfrm>
            <a:off x="142546" y="244269"/>
            <a:ext cx="8706541" cy="4521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409923-0057-0142-A33F-4A29588A80C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140680" y="3740825"/>
            <a:ext cx="766064" cy="205049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229A76-2417-F641-A347-388B10BD316D}"/>
              </a:ext>
            </a:extLst>
          </p:cNvPr>
          <p:cNvSpPr txBox="1"/>
          <p:nvPr/>
        </p:nvSpPr>
        <p:spPr>
          <a:xfrm>
            <a:off x="387165" y="493514"/>
            <a:ext cx="1693092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epidemics</a:t>
            </a:r>
          </a:p>
        </p:txBody>
      </p:sp>
    </p:spTree>
    <p:extLst>
      <p:ext uri="{BB962C8B-B14F-4D97-AF65-F5344CB8AC3E}">
        <p14:creationId xmlns:p14="http://schemas.microsoft.com/office/powerpoint/2010/main" val="334374120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4111" y="853019"/>
            <a:ext cx="9144000" cy="29146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100"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2000" dirty="0">
                <a:latin typeface="Arial"/>
                <a:cs typeface="Arial"/>
                <a:hlinkClick r:id="rId2"/>
              </a:rPr>
              <a:t>http://www.nytimes.com/2015/04/08/opinion/yes-we-were-warned-about-ebola.html</a:t>
            </a:r>
            <a:r>
              <a:rPr lang="en-US" sz="2000" dirty="0">
                <a:latin typeface="Arial"/>
                <a:cs typeface="Arial"/>
              </a:rPr>
              <a:t> 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endParaRPr lang="en-US" sz="2000" dirty="0">
              <a:solidFill>
                <a:srgbClr val="535353"/>
              </a:solidFill>
              <a:latin typeface="Arial"/>
              <a:cs typeface="Arial"/>
            </a:endParaRP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2000" i="0" dirty="0">
                <a:latin typeface="Arial"/>
                <a:cs typeface="Arial"/>
              </a:rPr>
              <a:t>We were stunned recently when we stumbled across an article by European researchers in </a:t>
            </a:r>
            <a:r>
              <a:rPr lang="en-US" sz="2000" b="1" i="0" dirty="0">
                <a:latin typeface="Arial"/>
                <a:cs typeface="Arial"/>
              </a:rPr>
              <a:t>Annals of Virology [1982</a:t>
            </a:r>
            <a:r>
              <a:rPr lang="en-US" sz="2000" i="0" dirty="0">
                <a:latin typeface="Arial"/>
                <a:cs typeface="Arial"/>
              </a:rPr>
              <a:t>]: “The results seem to indicate that </a:t>
            </a:r>
            <a:r>
              <a:rPr lang="en-US" sz="2000" b="1" i="0" dirty="0">
                <a:latin typeface="Arial"/>
                <a:cs typeface="Arial"/>
              </a:rPr>
              <a:t>Liberia has to be included in the Ebola virus endemic zone.</a:t>
            </a:r>
            <a:r>
              <a:rPr lang="en-US" sz="2000" i="0" dirty="0">
                <a:latin typeface="Arial"/>
                <a:cs typeface="Arial"/>
              </a:rPr>
              <a:t>” In the future, the authors asserted, “</a:t>
            </a:r>
            <a:r>
              <a:rPr lang="en-US" sz="2000" dirty="0">
                <a:latin typeface="Arial"/>
                <a:cs typeface="Arial"/>
              </a:rPr>
              <a:t>medical personnel in Liberian health centers should be aware of the possibility that they may come across active cases and thus be prepared to avoid nosocomial epidemics,” </a:t>
            </a:r>
            <a:r>
              <a:rPr lang="en-US" sz="2000" i="0" dirty="0">
                <a:latin typeface="Arial"/>
                <a:cs typeface="Arial"/>
              </a:rPr>
              <a:t>referring to hospital-acquired infection.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endParaRPr lang="en-US" sz="2000" i="0" dirty="0">
              <a:latin typeface="Arial"/>
              <a:cs typeface="Arial"/>
            </a:endParaRPr>
          </a:p>
          <a:p>
            <a:pPr lvl="0">
              <a:defRPr sz="1800" i="0">
                <a:solidFill>
                  <a:srgbClr val="000000"/>
                </a:solidFill>
              </a:defRPr>
            </a:pPr>
            <a:endParaRPr lang="en-US" sz="2000" i="0" dirty="0">
              <a:solidFill>
                <a:srgbClr val="535353"/>
              </a:solidFill>
              <a:latin typeface="Arial"/>
              <a:cs typeface="Arial"/>
            </a:endParaRP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1600" b="1" dirty="0">
                <a:latin typeface="Arial"/>
                <a:cs typeface="Arial"/>
              </a:rPr>
              <a:t>Bernice </a:t>
            </a:r>
            <a:r>
              <a:rPr lang="en-US" sz="1600" b="1" dirty="0" err="1">
                <a:latin typeface="Arial"/>
                <a:cs typeface="Arial"/>
              </a:rPr>
              <a:t>Dahn</a:t>
            </a:r>
            <a:r>
              <a:rPr lang="en-US" sz="1600" dirty="0">
                <a:latin typeface="Arial"/>
                <a:cs typeface="Arial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chief medical officer of Liberia’s Ministry of Health</a:t>
            </a:r>
            <a:r>
              <a:rPr lang="en-US" sz="1600" dirty="0">
                <a:latin typeface="Arial"/>
                <a:cs typeface="Arial"/>
              </a:rPr>
              <a:t>)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1600" dirty="0">
                <a:latin typeface="Arial"/>
                <a:cs typeface="Arial"/>
              </a:rPr>
              <a:t>Vera </a:t>
            </a:r>
            <a:r>
              <a:rPr lang="en-US" sz="1600" dirty="0" err="1">
                <a:latin typeface="Arial"/>
                <a:cs typeface="Arial"/>
              </a:rPr>
              <a:t>Mussah</a:t>
            </a:r>
            <a:r>
              <a:rPr lang="en-US" sz="1600" dirty="0">
                <a:latin typeface="Arial"/>
                <a:cs typeface="Arial"/>
              </a:rPr>
              <a:t> (director of county health services) 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1600" dirty="0">
                <a:latin typeface="Arial"/>
                <a:cs typeface="Arial"/>
              </a:rPr>
              <a:t>Cameron Nutt (Ebola response adviser to Partners in Health)</a:t>
            </a:r>
            <a:endParaRPr sz="1600" dirty="0">
              <a:solidFill>
                <a:srgbClr val="535353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224" y="42334"/>
            <a:ext cx="7611879" cy="64633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600" dirty="0"/>
              <a:t>A System Failure of Scholarly Publishing</a:t>
            </a:r>
          </a:p>
        </p:txBody>
      </p:sp>
    </p:spTree>
    <p:extLst>
      <p:ext uri="{BB962C8B-B14F-4D97-AF65-F5344CB8AC3E}">
        <p14:creationId xmlns:p14="http://schemas.microsoft.com/office/powerpoint/2010/main" val="36108525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23F68-952E-3A40-85BE-D11A364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327" y="1661205"/>
            <a:ext cx="4857474" cy="3588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3D4C4-B9BF-0944-9401-C70EBD9F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3" y="1661205"/>
            <a:ext cx="3650556" cy="365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731E4A-4A6C-2F43-B68E-2F498B8EEC86}"/>
              </a:ext>
            </a:extLst>
          </p:cNvPr>
          <p:cNvSpPr txBox="1"/>
          <p:nvPr/>
        </p:nvSpPr>
        <p:spPr>
          <a:xfrm>
            <a:off x="4933681" y="4903867"/>
            <a:ext cx="39118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/>
              <a:t>Antti </a:t>
            </a:r>
            <a:r>
              <a:rPr lang="en-GB" sz="900" dirty="0" err="1"/>
              <a:t>Lipponen</a:t>
            </a:r>
            <a:r>
              <a:rPr lang="en-GB" sz="900" dirty="0"/>
              <a:t> (@</a:t>
            </a:r>
            <a:r>
              <a:rPr lang="en-GB" sz="900" dirty="0" err="1"/>
              <a:t>anttilip</a:t>
            </a:r>
            <a:r>
              <a:rPr lang="en-GB" sz="900" dirty="0"/>
              <a:t>) of the Finnish Meteorological Institute based on GISTEMP data (CC BY 2.0).</a:t>
            </a:r>
            <a:endParaRPr lang="en-US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9E903-7E6F-2946-A82E-59C4E7FAC203}"/>
              </a:ext>
            </a:extLst>
          </p:cNvPr>
          <p:cNvSpPr/>
          <p:nvPr/>
        </p:nvSpPr>
        <p:spPr>
          <a:xfrm>
            <a:off x="5930329" y="5342570"/>
            <a:ext cx="2915237" cy="5078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en-GB" sz="1350" dirty="0">
                <a:solidFill>
                  <a:srgbClr val="0366D6"/>
                </a:solidFill>
                <a:latin typeface="-apple-system"/>
                <a:hlinkClick r:id="rId4"/>
              </a:rPr>
              <a:t>https://www.youtube.com/watch?v=-yIHxOui9nQ&amp;ab_channel=CarbonBrief</a:t>
            </a:r>
            <a:r>
              <a:rPr lang="en-GB" sz="1350" dirty="0">
                <a:solidFill>
                  <a:srgbClr val="24292E"/>
                </a:solidFill>
                <a:latin typeface="-apple-system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C584-AE16-0A46-9C6E-49554E74EF00}"/>
              </a:ext>
            </a:extLst>
          </p:cNvPr>
          <p:cNvSpPr txBox="1"/>
          <p:nvPr/>
        </p:nvSpPr>
        <p:spPr>
          <a:xfrm>
            <a:off x="504668" y="5427150"/>
            <a:ext cx="2992991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366D6"/>
                </a:solidFill>
                <a:latin typeface="-apple-system"/>
                <a:hlinkClick r:id="rId5"/>
              </a:rPr>
              <a:t>https://twitter.com/dwallacewells/status/1312121745927598080/photo/1</a:t>
            </a:r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1EC87-E27E-024E-9835-CC27B596CB65}"/>
              </a:ext>
            </a:extLst>
          </p:cNvPr>
          <p:cNvSpPr txBox="1"/>
          <p:nvPr/>
        </p:nvSpPr>
        <p:spPr>
          <a:xfrm>
            <a:off x="2442406" y="515306"/>
            <a:ext cx="33191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Data that cannot be ignored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4FC4A-BB4C-B844-9E7F-84DF814CD296}"/>
              </a:ext>
            </a:extLst>
          </p:cNvPr>
          <p:cNvSpPr txBox="1"/>
          <p:nvPr/>
        </p:nvSpPr>
        <p:spPr>
          <a:xfrm>
            <a:off x="4466493" y="5381088"/>
            <a:ext cx="10852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2020: visible</a:t>
            </a:r>
          </a:p>
          <a:p>
            <a:r>
              <a:rPr lang="en-US" sz="1350" dirty="0"/>
              <a:t>2022: walled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B3A3B-196E-584D-8AD7-5E9F4D19B455}"/>
              </a:ext>
            </a:extLst>
          </p:cNvPr>
          <p:cNvSpPr txBox="1"/>
          <p:nvPr/>
        </p:nvSpPr>
        <p:spPr>
          <a:xfrm>
            <a:off x="687359" y="407584"/>
            <a:ext cx="127983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climate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EBD48-09A0-EB49-8449-DAD9343B942D}"/>
              </a:ext>
            </a:extLst>
          </p:cNvPr>
          <p:cNvSpPr txBox="1"/>
          <p:nvPr/>
        </p:nvSpPr>
        <p:spPr>
          <a:xfrm>
            <a:off x="2516432" y="6057599"/>
            <a:ext cx="6490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Alternative: </a:t>
            </a:r>
            <a:r>
              <a:rPr lang="en-US" sz="1400" dirty="0">
                <a:hlinkClick r:id="rId6"/>
              </a:rPr>
              <a:t>https://www.climate-lab-book.ac.uk/2016/spiralling-global-temperatures/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0972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8047-9115-A342-9436-6B0BF66E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632642"/>
          </a:xfrm>
        </p:spPr>
        <p:txBody>
          <a:bodyPr>
            <a:noAutofit/>
          </a:bodyPr>
          <a:lstStyle/>
          <a:p>
            <a:pPr algn="l"/>
            <a:br>
              <a:rPr lang="en-US" sz="3600" dirty="0"/>
            </a:br>
            <a:r>
              <a:rPr lang="en-US" sz="3600" dirty="0"/>
              <a:t>* </a:t>
            </a:r>
            <a:r>
              <a:rPr lang="en-US" sz="3600" dirty="0" err="1"/>
              <a:t>Shweata</a:t>
            </a:r>
            <a:r>
              <a:rPr lang="en-US" sz="3600" dirty="0"/>
              <a:t> Hegde</a:t>
            </a:r>
            <a:br>
              <a:rPr lang="en-US" sz="3600" dirty="0"/>
            </a:br>
            <a:r>
              <a:rPr lang="en-US" sz="3600" dirty="0"/>
              <a:t>* Ananya Singha, </a:t>
            </a:r>
            <a:br>
              <a:rPr lang="en-US" sz="3600" dirty="0"/>
            </a:br>
            <a:r>
              <a:rPr lang="en-US" sz="3600" dirty="0"/>
              <a:t>* </a:t>
            </a:r>
            <a:r>
              <a:rPr lang="en-US" sz="3600" dirty="0" err="1"/>
              <a:t>Ayush</a:t>
            </a:r>
            <a:r>
              <a:rPr lang="en-US" sz="3600" dirty="0"/>
              <a:t> Garg</a:t>
            </a:r>
            <a:br>
              <a:rPr lang="en-US" sz="3600" dirty="0"/>
            </a:br>
            <a:r>
              <a:rPr lang="en-US" sz="3600" dirty="0"/>
              <a:t>* Axel </a:t>
            </a:r>
            <a:r>
              <a:rPr lang="en-US" sz="3600" dirty="0" err="1"/>
              <a:t>Duerkop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#</a:t>
            </a:r>
            <a:r>
              <a:rPr lang="en-US" sz="3600" dirty="0" err="1"/>
              <a:t>semanticClimate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086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B722-4779-AB4E-A0DF-1060E6BA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</a:t>
            </a:r>
          </a:p>
        </p:txBody>
      </p:sp>
    </p:spTree>
    <p:extLst>
      <p:ext uri="{BB962C8B-B14F-4D97-AF65-F5344CB8AC3E}">
        <p14:creationId xmlns:p14="http://schemas.microsoft.com/office/powerpoint/2010/main" val="117038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A8AE5-A225-2844-A09B-95B157ACF439}"/>
              </a:ext>
            </a:extLst>
          </p:cNvPr>
          <p:cNvSpPr txBox="1"/>
          <p:nvPr/>
        </p:nvSpPr>
        <p:spPr>
          <a:xfrm>
            <a:off x="4343127" y="117746"/>
            <a:ext cx="46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Hebrew" pitchFamily="2" charset="-79"/>
                <a:cs typeface="Arial Hebrew" pitchFamily="2" charset="-79"/>
              </a:rPr>
              <a:t>#</a:t>
            </a:r>
            <a:r>
              <a:rPr lang="en-US" sz="3600" dirty="0" err="1">
                <a:latin typeface="Arial Hebrew" pitchFamily="2" charset="-79"/>
                <a:cs typeface="Arial Hebrew" pitchFamily="2" charset="-79"/>
              </a:rPr>
              <a:t>DontLeaveItToGoogle</a:t>
            </a:r>
            <a:endParaRPr lang="en-US" sz="3600" dirty="0"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1026" name="Picture 2" descr="Google and research data">
            <a:extLst>
              <a:ext uri="{FF2B5EF4-FFF2-40B4-BE49-F238E27FC236}">
                <a16:creationId xmlns:a16="http://schemas.microsoft.com/office/drawing/2014/main" id="{5B81E719-01D5-9C4F-94E9-BFE7EA08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5" y="1322490"/>
            <a:ext cx="2808210" cy="23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9715F3-BD5F-C640-BA0F-0187BBFEA972}"/>
              </a:ext>
            </a:extLst>
          </p:cNvPr>
          <p:cNvSpPr txBox="1"/>
          <p:nvPr/>
        </p:nvSpPr>
        <p:spPr>
          <a:xfrm>
            <a:off x="950976" y="3621024"/>
            <a:ext cx="13307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Peter </a:t>
            </a:r>
            <a:r>
              <a:rPr lang="en-US" dirty="0" err="1"/>
              <a:t>Kraker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9577C-E8B1-C044-9B2C-6A401FECEC1B}"/>
              </a:ext>
            </a:extLst>
          </p:cNvPr>
          <p:cNvSpPr txBox="1"/>
          <p:nvPr/>
        </p:nvSpPr>
        <p:spPr>
          <a:xfrm>
            <a:off x="4380094" y="3485281"/>
            <a:ext cx="449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Open Infrastructure is essential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2A806-BEB4-9946-A60B-DA0745804155}"/>
              </a:ext>
            </a:extLst>
          </p:cNvPr>
          <p:cNvSpPr txBox="1"/>
          <p:nvPr/>
        </p:nvSpPr>
        <p:spPr>
          <a:xfrm>
            <a:off x="4951082" y="1211199"/>
            <a:ext cx="23943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Or…</a:t>
            </a:r>
          </a:p>
          <a:p>
            <a:r>
              <a:rPr lang="en-US" sz="2400" dirty="0"/>
              <a:t>...Mendeley</a:t>
            </a:r>
          </a:p>
          <a:p>
            <a:r>
              <a:rPr lang="en-US" sz="2400" dirty="0"/>
              <a:t>…</a:t>
            </a:r>
            <a:r>
              <a:rPr lang="en-US" sz="2400" dirty="0" err="1"/>
              <a:t>WebOfScience</a:t>
            </a:r>
            <a:endParaRPr lang="en-US" sz="2400" dirty="0"/>
          </a:p>
          <a:p>
            <a:r>
              <a:rPr lang="en-US" sz="2400" dirty="0"/>
              <a:t>…Scopus</a:t>
            </a:r>
          </a:p>
          <a:p>
            <a:r>
              <a:rPr lang="en-US" sz="2400" dirty="0"/>
              <a:t>… Elsevier</a:t>
            </a:r>
          </a:p>
          <a:p>
            <a:r>
              <a:rPr lang="en-US" sz="2400" dirty="0"/>
              <a:t>…Springer-Nature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877CC-6D79-144A-A245-C701526BBC29}"/>
              </a:ext>
            </a:extLst>
          </p:cNvPr>
          <p:cNvSpPr txBox="1"/>
          <p:nvPr/>
        </p:nvSpPr>
        <p:spPr>
          <a:xfrm>
            <a:off x="2922910" y="6483484"/>
            <a:ext cx="547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https://elephantinthelab.org/google-and-research-data/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7A879-23FE-E047-9F75-ABD4B4F131B3}"/>
              </a:ext>
            </a:extLst>
          </p:cNvPr>
          <p:cNvSpPr txBox="1"/>
          <p:nvPr/>
        </p:nvSpPr>
        <p:spPr>
          <a:xfrm>
            <a:off x="484875" y="4005037"/>
            <a:ext cx="61967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Repositories:</a:t>
            </a:r>
            <a:r>
              <a:rPr lang="en-US" sz="2800" dirty="0"/>
              <a:t> BASE , </a:t>
            </a:r>
            <a:r>
              <a:rPr lang="en-US" sz="2800" dirty="0" err="1"/>
              <a:t>EuropePMC</a:t>
            </a:r>
            <a:endParaRPr lang="en-US" sz="2800" dirty="0"/>
          </a:p>
          <a:p>
            <a:r>
              <a:rPr lang="en-US" sz="2800" i="1" dirty="0"/>
              <a:t>Free articles</a:t>
            </a:r>
            <a:r>
              <a:rPr lang="en-US" sz="2800" dirty="0"/>
              <a:t>: </a:t>
            </a:r>
            <a:r>
              <a:rPr lang="en-US" sz="2800" dirty="0" err="1"/>
              <a:t>Unpaywall</a:t>
            </a:r>
            <a:endParaRPr lang="en-US" sz="2800" dirty="0"/>
          </a:p>
          <a:p>
            <a:r>
              <a:rPr lang="en-US" sz="2800" i="1" dirty="0"/>
              <a:t>Preprints</a:t>
            </a:r>
            <a:r>
              <a:rPr lang="en-US" sz="2800" dirty="0"/>
              <a:t>: </a:t>
            </a:r>
            <a:r>
              <a:rPr lang="en-US" sz="2800" dirty="0" err="1"/>
              <a:t>arXiv</a:t>
            </a:r>
            <a:r>
              <a:rPr lang="en-US" sz="2800" dirty="0"/>
              <a:t>, </a:t>
            </a:r>
            <a:r>
              <a:rPr lang="en-US" sz="2800" dirty="0" err="1"/>
              <a:t>bioRxiv</a:t>
            </a:r>
            <a:r>
              <a:rPr lang="en-US" sz="2800" dirty="0"/>
              <a:t>, </a:t>
            </a:r>
            <a:r>
              <a:rPr lang="en-US" sz="2800" dirty="0" err="1"/>
              <a:t>medRxiv</a:t>
            </a:r>
            <a:endParaRPr lang="en-US" sz="2800" dirty="0"/>
          </a:p>
          <a:p>
            <a:r>
              <a:rPr lang="en-US" sz="2800" i="1" dirty="0"/>
              <a:t>Indexing</a:t>
            </a:r>
            <a:r>
              <a:rPr lang="en-US" sz="2800" dirty="0"/>
              <a:t>: </a:t>
            </a:r>
            <a:r>
              <a:rPr lang="en-US" sz="2800" dirty="0" err="1"/>
              <a:t>Crossref</a:t>
            </a:r>
            <a:endParaRPr lang="en-US" sz="2800" dirty="0"/>
          </a:p>
          <a:p>
            <a:r>
              <a:rPr lang="en-US" sz="2800" i="1" dirty="0"/>
              <a:t>Metadata</a:t>
            </a:r>
            <a:r>
              <a:rPr lang="en-US" sz="2800" dirty="0"/>
              <a:t>: Wikidata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9A487-CE5B-3D4F-AA7A-E21ACD18DF56}"/>
              </a:ext>
            </a:extLst>
          </p:cNvPr>
          <p:cNvSpPr txBox="1"/>
          <p:nvPr/>
        </p:nvSpPr>
        <p:spPr>
          <a:xfrm>
            <a:off x="743570" y="233261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OpenKnowledgeMaps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48D06-8391-644A-A804-7F339069AECD}"/>
              </a:ext>
            </a:extLst>
          </p:cNvPr>
          <p:cNvSpPr txBox="1"/>
          <p:nvPr/>
        </p:nvSpPr>
        <p:spPr>
          <a:xfrm>
            <a:off x="512240" y="771764"/>
            <a:ext cx="23316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878891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3EDAD-7F07-1E40-BCB3-BA74A121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93524" cy="235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8B761-3EDF-5442-8063-824188D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5" y="2230563"/>
            <a:ext cx="9144000" cy="4864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3F7E4-A5E0-474E-9584-F8BD01288C3E}"/>
              </a:ext>
            </a:extLst>
          </p:cNvPr>
          <p:cNvSpPr txBox="1"/>
          <p:nvPr/>
        </p:nvSpPr>
        <p:spPr>
          <a:xfrm>
            <a:off x="4245428" y="562707"/>
            <a:ext cx="3297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Peter </a:t>
            </a:r>
            <a:r>
              <a:rPr lang="en-US" sz="2400" dirty="0" err="1"/>
              <a:t>Kraker</a:t>
            </a:r>
            <a:r>
              <a:rPr lang="en-US" sz="2400" dirty="0"/>
              <a:t> and team</a:t>
            </a:r>
          </a:p>
          <a:p>
            <a:r>
              <a:rPr lang="en-US" dirty="0">
                <a:hlinkClick r:id="rId4"/>
              </a:rPr>
              <a:t>http://openknowledgemaps.org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967D7-09E7-1749-BD86-AF7DD43CEA74}"/>
              </a:ext>
            </a:extLst>
          </p:cNvPr>
          <p:cNvSpPr txBox="1"/>
          <p:nvPr/>
        </p:nvSpPr>
        <p:spPr>
          <a:xfrm>
            <a:off x="3878293" y="1396635"/>
            <a:ext cx="433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ask for “</a:t>
            </a:r>
            <a:r>
              <a:rPr lang="en-US" b="1" dirty="0"/>
              <a:t>childhood obesity prevention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BA3B76-EC2D-F445-ABE9-3FC132CCA650}"/>
              </a:ext>
            </a:extLst>
          </p:cNvPr>
          <p:cNvCxnSpPr>
            <a:stCxn id="9" idx="2"/>
          </p:cNvCxnSpPr>
          <p:nvPr/>
        </p:nvCxnSpPr>
        <p:spPr>
          <a:xfrm flipH="1">
            <a:off x="3474720" y="1765967"/>
            <a:ext cx="2571346" cy="255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12D158-691B-0346-8DF8-C2BD941C32AC}"/>
              </a:ext>
            </a:extLst>
          </p:cNvPr>
          <p:cNvSpPr txBox="1"/>
          <p:nvPr/>
        </p:nvSpPr>
        <p:spPr>
          <a:xfrm>
            <a:off x="7348654" y="98111"/>
            <a:ext cx="149156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Unsupervised</a:t>
            </a:r>
          </a:p>
          <a:p>
            <a:r>
              <a:rPr lang="en-US" b="1" dirty="0">
                <a:solidFill>
                  <a:srgbClr val="FF0000"/>
                </a:solidFill>
              </a:rPr>
              <a:t>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95149-77D0-A84E-BE7D-D29F61F5DD30}"/>
              </a:ext>
            </a:extLst>
          </p:cNvPr>
          <p:cNvSpPr txBox="1"/>
          <p:nvPr/>
        </p:nvSpPr>
        <p:spPr>
          <a:xfrm>
            <a:off x="136263" y="357552"/>
            <a:ext cx="23316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165774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3EDAD-7F07-1E40-BCB3-BA74A121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93524" cy="235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8B761-3EDF-5442-8063-824188D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5" y="2230563"/>
            <a:ext cx="9144000" cy="4864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3F7E4-A5E0-474E-9584-F8BD01288C3E}"/>
              </a:ext>
            </a:extLst>
          </p:cNvPr>
          <p:cNvSpPr txBox="1"/>
          <p:nvPr/>
        </p:nvSpPr>
        <p:spPr>
          <a:xfrm>
            <a:off x="4245428" y="562707"/>
            <a:ext cx="3297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Peter </a:t>
            </a:r>
            <a:r>
              <a:rPr lang="en-US" sz="2400" dirty="0" err="1"/>
              <a:t>Kraker</a:t>
            </a:r>
            <a:r>
              <a:rPr lang="en-US" sz="2400" dirty="0"/>
              <a:t> and team</a:t>
            </a:r>
          </a:p>
          <a:p>
            <a:r>
              <a:rPr lang="en-US" dirty="0">
                <a:hlinkClick r:id="rId4"/>
              </a:rPr>
              <a:t>http://openknowledgemaps.org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967D7-09E7-1749-BD86-AF7DD43CEA74}"/>
              </a:ext>
            </a:extLst>
          </p:cNvPr>
          <p:cNvSpPr txBox="1"/>
          <p:nvPr/>
        </p:nvSpPr>
        <p:spPr>
          <a:xfrm>
            <a:off x="3878293" y="1396635"/>
            <a:ext cx="433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ask for “</a:t>
            </a:r>
            <a:r>
              <a:rPr lang="en-US" b="1" dirty="0"/>
              <a:t>childhood obesity prevention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BA3B76-EC2D-F445-ABE9-3FC132CCA650}"/>
              </a:ext>
            </a:extLst>
          </p:cNvPr>
          <p:cNvCxnSpPr>
            <a:stCxn id="9" idx="2"/>
          </p:cNvCxnSpPr>
          <p:nvPr/>
        </p:nvCxnSpPr>
        <p:spPr>
          <a:xfrm flipH="1">
            <a:off x="3474720" y="1765967"/>
            <a:ext cx="2571346" cy="255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12D158-691B-0346-8DF8-C2BD941C32AC}"/>
              </a:ext>
            </a:extLst>
          </p:cNvPr>
          <p:cNvSpPr txBox="1"/>
          <p:nvPr/>
        </p:nvSpPr>
        <p:spPr>
          <a:xfrm>
            <a:off x="7348654" y="98111"/>
            <a:ext cx="149156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Unsupervised</a:t>
            </a:r>
          </a:p>
          <a:p>
            <a:r>
              <a:rPr lang="en-US" b="1" dirty="0">
                <a:solidFill>
                  <a:srgbClr val="FF0000"/>
                </a:solidFill>
              </a:rPr>
              <a:t>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95149-77D0-A84E-BE7D-D29F61F5DD30}"/>
              </a:ext>
            </a:extLst>
          </p:cNvPr>
          <p:cNvSpPr txBox="1"/>
          <p:nvPr/>
        </p:nvSpPr>
        <p:spPr>
          <a:xfrm>
            <a:off x="136263" y="357552"/>
            <a:ext cx="23316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4DC26-FBC2-8243-84ED-19A4A72509D8}"/>
              </a:ext>
            </a:extLst>
          </p:cNvPr>
          <p:cNvSpPr txBox="1"/>
          <p:nvPr/>
        </p:nvSpPr>
        <p:spPr>
          <a:xfrm rot="20177195">
            <a:off x="1443513" y="4489520"/>
            <a:ext cx="53876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 million </a:t>
            </a:r>
            <a:r>
              <a:rPr lang="en-US" sz="3200" dirty="0" err="1">
                <a:solidFill>
                  <a:srgbClr val="FF0000"/>
                </a:solidFill>
              </a:rPr>
              <a:t>OKMaps</a:t>
            </a:r>
            <a:r>
              <a:rPr lang="en-US" sz="3200" dirty="0">
                <a:solidFill>
                  <a:srgbClr val="FF0000"/>
                </a:solidFill>
              </a:rPr>
              <a:t> (2022-10-18)</a:t>
            </a:r>
          </a:p>
        </p:txBody>
      </p:sp>
    </p:spTree>
    <p:extLst>
      <p:ext uri="{BB962C8B-B14F-4D97-AF65-F5344CB8AC3E}">
        <p14:creationId xmlns:p14="http://schemas.microsoft.com/office/powerpoint/2010/main" val="3388049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BD1-6CCD-7F4A-97A0-CD37710C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80EFA-3A5A-8645-9542-28E79BF16C7E}"/>
              </a:ext>
            </a:extLst>
          </p:cNvPr>
          <p:cNvSpPr txBox="1"/>
          <p:nvPr/>
        </p:nvSpPr>
        <p:spPr>
          <a:xfrm>
            <a:off x="3472436" y="1818043"/>
            <a:ext cx="3314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Extraction of features</a:t>
            </a:r>
          </a:p>
          <a:p>
            <a:endParaRPr lang="en-US" sz="2800" dirty="0"/>
          </a:p>
          <a:p>
            <a:r>
              <a:rPr lang="en-US" sz="2800" dirty="0"/>
              <a:t>Extraction of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1687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urnal.pone.0094179.g0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2834783" cy="1870299"/>
          </a:xfrm>
          <a:prstGeom prst="rect">
            <a:avLst/>
          </a:prstGeom>
        </p:spPr>
      </p:pic>
      <p:pic>
        <p:nvPicPr>
          <p:cNvPr id="3" name="Picture 2" descr="journal.pone.0094179.g0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93096"/>
            <a:ext cx="4104167" cy="2398705"/>
          </a:xfrm>
          <a:prstGeom prst="rect">
            <a:avLst/>
          </a:prstGeom>
        </p:spPr>
      </p:pic>
      <p:pic>
        <p:nvPicPr>
          <p:cNvPr id="4" name="Picture 3" descr="journal.pone.0094179.g0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96752"/>
            <a:ext cx="4099467" cy="2358483"/>
          </a:xfrm>
          <a:prstGeom prst="rect">
            <a:avLst/>
          </a:prstGeom>
        </p:spPr>
      </p:pic>
      <p:pic>
        <p:nvPicPr>
          <p:cNvPr id="5" name="Picture 4" descr="journal.pone.0095375.g00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21088"/>
            <a:ext cx="4139773" cy="2370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856" y="188640"/>
            <a:ext cx="2746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Examples of plots</a:t>
            </a:r>
          </a:p>
        </p:txBody>
      </p:sp>
    </p:spTree>
    <p:extLst>
      <p:ext uri="{BB962C8B-B14F-4D97-AF65-F5344CB8AC3E}">
        <p14:creationId xmlns:p14="http://schemas.microsoft.com/office/powerpoint/2010/main" val="3149369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urnal.pone.0095807.g0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220"/>
            <a:ext cx="5688632" cy="5933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16632"/>
            <a:ext cx="3502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Multisegment</a:t>
            </a:r>
            <a:r>
              <a:rPr lang="en-US" sz="2800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724884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urnal.pone.0095807.g0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220"/>
            <a:ext cx="5688632" cy="5933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16632"/>
            <a:ext cx="3502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Multisegment</a:t>
            </a:r>
            <a:r>
              <a:rPr lang="en-US" sz="2800" dirty="0"/>
              <a:t> diagram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708920"/>
            <a:ext cx="57961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99792" y="764704"/>
            <a:ext cx="360040" cy="6093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46" y="4437112"/>
            <a:ext cx="5796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08104" y="3068960"/>
            <a:ext cx="129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Whitespace </a:t>
            </a:r>
          </a:p>
          <a:p>
            <a:r>
              <a:rPr lang="en-US" dirty="0">
                <a:solidFill>
                  <a:srgbClr val="FF0000"/>
                </a:solidFill>
              </a:rPr>
              <a:t>“corridors”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275856" y="908720"/>
            <a:ext cx="2448272" cy="158417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152" y="1412776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Superpixel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Bounding box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980728"/>
            <a:ext cx="216024" cy="21602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332656"/>
            <a:ext cx="1048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Semantic</a:t>
            </a:r>
          </a:p>
          <a:p>
            <a:r>
              <a:rPr lang="en-US" dirty="0">
                <a:solidFill>
                  <a:srgbClr val="008000"/>
                </a:solidFill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4163229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ec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746"/>
            <a:ext cx="9144000" cy="51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2363-E605-8F41-9768-D697AA89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IPCC AR6 WG2 Chapter02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A5D625-48E1-FC44-AF6A-6D9F1B10D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8229600" cy="4391962"/>
          </a:xfrm>
        </p:spPr>
      </p:pic>
    </p:spTree>
    <p:extLst>
      <p:ext uri="{BB962C8B-B14F-4D97-AF65-F5344CB8AC3E}">
        <p14:creationId xmlns:p14="http://schemas.microsoft.com/office/powerpoint/2010/main" val="1839324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12850"/>
            <a:ext cx="5092700" cy="552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000" y="6114534"/>
            <a:ext cx="2552700" cy="3736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91435" tIns="45718" rIns="91435" bIns="45718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Ln Bacterial load per fly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143000" y="1092200"/>
            <a:ext cx="914400" cy="292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43000" y="5294552"/>
            <a:ext cx="406400" cy="819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0" idx="1"/>
          </p:cNvCxnSpPr>
          <p:nvPr/>
        </p:nvCxnSpPr>
        <p:spPr>
          <a:xfrm flipV="1">
            <a:off x="5918200" y="6384430"/>
            <a:ext cx="596900" cy="182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73567" y="863243"/>
            <a:ext cx="678934" cy="431223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91435" tIns="45718" rIns="91435" bIns="45718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11.5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11.0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10.5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10.0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9.5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9.0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6.5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6.0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15100" y="6197600"/>
            <a:ext cx="2207388" cy="373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Days post—infection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58101" y="5294552"/>
            <a:ext cx="1162600" cy="373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0 1 2 3 4 5</a:t>
            </a: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6350000" y="5481382"/>
            <a:ext cx="1308101" cy="6331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09800" y="48280"/>
            <a:ext cx="5104558" cy="52322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800" b="1" dirty="0"/>
              <a:t>Bitmap Image and </a:t>
            </a:r>
            <a:r>
              <a:rPr lang="en-US" sz="2800" b="1" dirty="0" err="1">
                <a:solidFill>
                  <a:srgbClr val="FF0000"/>
                </a:solidFill>
              </a:rPr>
              <a:t>Tesseract</a:t>
            </a:r>
            <a:r>
              <a:rPr lang="en-US" sz="2800" b="1" dirty="0">
                <a:solidFill>
                  <a:srgbClr val="FF0000"/>
                </a:solidFill>
              </a:rPr>
              <a:t> OCR</a:t>
            </a:r>
          </a:p>
        </p:txBody>
      </p:sp>
    </p:spTree>
    <p:extLst>
      <p:ext uri="{BB962C8B-B14F-4D97-AF65-F5344CB8AC3E}">
        <p14:creationId xmlns:p14="http://schemas.microsoft.com/office/powerpoint/2010/main" val="120873240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8647"/>
            <a:ext cx="7776864" cy="6480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5877272"/>
            <a:ext cx="684076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635896" y="6297319"/>
            <a:ext cx="2376264" cy="43204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056033" y="6309320"/>
            <a:ext cx="460183" cy="4320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24102" y="1772816"/>
            <a:ext cx="463522" cy="295232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187624" y="248646"/>
            <a:ext cx="504056" cy="4476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675696" y="5669948"/>
            <a:ext cx="6840760" cy="216024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11817" y="4725144"/>
            <a:ext cx="109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00B050"/>
                </a:solidFill>
              </a:rPr>
              <a:t>UNITS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420" y="5354052"/>
            <a:ext cx="1013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FF00FF"/>
                </a:solidFill>
              </a:rPr>
              <a:t>TICKS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10105" y="6251733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0070C0"/>
                </a:solidFill>
              </a:rPr>
              <a:t>QUANTITY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0457" y="5831686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FF0000"/>
                </a:solidFill>
              </a:rPr>
              <a:t>SCALE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8296" y="692696"/>
            <a:ext cx="4456112" cy="86409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559093" y="1556792"/>
            <a:ext cx="113011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FFC000"/>
                </a:solidFill>
              </a:rPr>
              <a:t>TITLES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93869" y="3140968"/>
            <a:ext cx="2084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00B0F0"/>
                </a:solidFill>
              </a:rPr>
              <a:t>DATA!!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923928" y="2564904"/>
            <a:ext cx="0" cy="68407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32412" y="3933056"/>
            <a:ext cx="0" cy="792088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68656" y="3933056"/>
            <a:ext cx="2084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2000+ points</a:t>
            </a:r>
          </a:p>
        </p:txBody>
      </p:sp>
      <p:sp>
        <p:nvSpPr>
          <p:cNvPr id="2" name="TextBox 1"/>
          <p:cNvSpPr txBox="1"/>
          <p:nvPr/>
        </p:nvSpPr>
        <p:spPr>
          <a:xfrm rot="1236477">
            <a:off x="4538602" y="1992646"/>
            <a:ext cx="3872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VECTOR  PDF</a:t>
            </a:r>
          </a:p>
        </p:txBody>
      </p:sp>
    </p:spTree>
    <p:extLst>
      <p:ext uri="{BB962C8B-B14F-4D97-AF65-F5344CB8AC3E}">
        <p14:creationId xmlns:p14="http://schemas.microsoft.com/office/powerpoint/2010/main" val="2695275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65844" y="218728"/>
            <a:ext cx="1562100" cy="2634208"/>
            <a:chOff x="3754985" y="3068960"/>
            <a:chExt cx="1562100" cy="2634208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85" y="4941168"/>
              <a:ext cx="15621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235" y="3068960"/>
              <a:ext cx="1466850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879201" y="60335"/>
            <a:ext cx="2394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Dumb PDF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17873" y="1120784"/>
            <a:ext cx="23518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5380" y="1836477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CSV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53122" y="2979032"/>
            <a:ext cx="157977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Semantic</a:t>
            </a:r>
          </a:p>
          <a:p>
            <a:r>
              <a:rPr lang="en-GB" sz="2800" dirty="0"/>
              <a:t>Spectrum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68" y="5387078"/>
            <a:ext cx="5560654" cy="12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3041806"/>
            <a:ext cx="5730481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73564" y="5140999"/>
            <a:ext cx="21981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  <a:r>
              <a:rPr lang="en-GB" sz="2800" baseline="30000" dirty="0"/>
              <a:t>nd</a:t>
            </a:r>
            <a:r>
              <a:rPr lang="en-GB" sz="2800" dirty="0"/>
              <a:t> Derivative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5518" y="3038229"/>
            <a:ext cx="239143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Smoothing Gaussian Filter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83968" y="2736311"/>
            <a:ext cx="2060638" cy="198883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084168" y="2852936"/>
            <a:ext cx="577461" cy="280345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21018" y="414278"/>
            <a:ext cx="235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Automatic</a:t>
            </a:r>
          </a:p>
          <a:p>
            <a:r>
              <a:rPr lang="en-GB" sz="4000" dirty="0"/>
              <a:t>extraction</a:t>
            </a:r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" y="689133"/>
            <a:ext cx="2571744" cy="21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6340881"/>
            <a:ext cx="58007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14287" y="6340881"/>
            <a:ext cx="625865" cy="184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627219" y="6433112"/>
            <a:ext cx="312933" cy="9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627219" y="6525344"/>
            <a:ext cx="3129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471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3955260" cy="6858000"/>
          </a:xfrm>
          <a:prstGeom prst="rect">
            <a:avLst/>
          </a:prstGeom>
        </p:spPr>
      </p:pic>
      <p:pic>
        <p:nvPicPr>
          <p:cNvPr id="7" name="Picture 6" descr="Screen Shot 2016-01-27 at 11.55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0"/>
            <a:ext cx="4635500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8229600" cy="1143000"/>
          </a:xfrm>
        </p:spPr>
        <p:txBody>
          <a:bodyPr/>
          <a:lstStyle/>
          <a:p>
            <a:r>
              <a:rPr lang="en-US" dirty="0" err="1"/>
              <a:t>Posterisation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83968" y="4365104"/>
            <a:ext cx="399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Extracted since unique </a:t>
            </a:r>
            <a:r>
              <a:rPr lang="en-US" dirty="0" err="1"/>
              <a:t>posterized</a:t>
            </a:r>
            <a:r>
              <a:rPr lang="en-US" dirty="0"/>
              <a:t>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5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71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75656" y="1340768"/>
            <a:ext cx="7308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rossmounce</a:t>
            </a:r>
            <a:r>
              <a:rPr lang="en-US" dirty="0"/>
              <a:t>/the-pluto-project-ievobio-2014</a:t>
            </a:r>
          </a:p>
        </p:txBody>
      </p:sp>
    </p:spTree>
    <p:extLst>
      <p:ext uri="{BB962C8B-B14F-4D97-AF65-F5344CB8AC3E}">
        <p14:creationId xmlns:p14="http://schemas.microsoft.com/office/powerpoint/2010/main" val="2760904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" y="0"/>
            <a:ext cx="9144000" cy="2811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780928"/>
            <a:ext cx="8460432" cy="26653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5496473"/>
            <a:ext cx="4716016" cy="1361527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004048" y="5805264"/>
            <a:ext cx="2086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Jaggy and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broken pixels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404664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NEW Bacteria must have a phylogenetic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2348880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  Length</a:t>
            </a:r>
          </a:p>
          <a:p>
            <a:r>
              <a:rPr lang="en-US" sz="2400" dirty="0">
                <a:solidFill>
                  <a:srgbClr val="FF0000"/>
                </a:solidFill>
              </a:rPr>
              <a:t>_________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2564904"/>
            <a:ext cx="109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9792" y="2391271"/>
            <a:ext cx="2095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Binomial Name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2420888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Culture/Strain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7321" y="2348880"/>
            <a:ext cx="1768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GENBANK ID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5517232"/>
            <a:ext cx="1364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Evolution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3493836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9249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https://blogs.ch.cam.ac.uk/pmr/2014/06/25/content-mining-we-can-now-mine-images-of-phylogenetic-trees-and-more/</a:t>
            </a:r>
            <a:r>
              <a:rPr lang="en-US" sz="2000" dirty="0"/>
              <a:t> for story of extraction</a:t>
            </a:r>
          </a:p>
        </p:txBody>
      </p:sp>
      <p:pic>
        <p:nvPicPr>
          <p:cNvPr id="4" name="Picture 3" descr="cleaned-600x6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0"/>
            <a:ext cx="2636912" cy="2636912"/>
          </a:xfrm>
          <a:prstGeom prst="rect">
            <a:avLst/>
          </a:prstGeom>
        </p:spPr>
      </p:pic>
      <p:pic>
        <p:nvPicPr>
          <p:cNvPr id="6" name="Picture 5" descr="pone.0036933.g0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711"/>
            <a:ext cx="2952328" cy="2950207"/>
          </a:xfrm>
          <a:prstGeom prst="rect">
            <a:avLst/>
          </a:prstGeom>
        </p:spPr>
      </p:pic>
      <p:pic>
        <p:nvPicPr>
          <p:cNvPr id="7" name="Picture 6" descr="graphAndChars-600x58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46683"/>
            <a:ext cx="3310779" cy="3211456"/>
          </a:xfrm>
          <a:prstGeom prst="rect">
            <a:avLst/>
          </a:prstGeom>
        </p:spPr>
      </p:pic>
      <p:pic>
        <p:nvPicPr>
          <p:cNvPr id="8" name="Picture 7" descr="tree1-600x5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855768"/>
            <a:ext cx="3305943" cy="279903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79912" y="1484784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956376" y="1556792"/>
            <a:ext cx="10436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9512" y="5301208"/>
            <a:ext cx="3955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79912" y="5373216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51920" y="908720"/>
            <a:ext cx="99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56376" y="980728"/>
            <a:ext cx="10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Topology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9912" y="4797152"/>
            <a:ext cx="1328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23928" y="5661248"/>
            <a:ext cx="8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Newick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4880950" cy="36149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4" y="808253"/>
            <a:ext cx="2484066" cy="2007072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24" y="4064941"/>
            <a:ext cx="6105857" cy="12690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553" y="1238765"/>
            <a:ext cx="4539883" cy="8392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5151969" y="981995"/>
            <a:ext cx="1466362" cy="51354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823371" y="1495535"/>
            <a:ext cx="628226" cy="26883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1597" y="2400268"/>
            <a:ext cx="1692403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OCR (</a:t>
            </a:r>
            <a:r>
              <a:rPr lang="en-US" b="1" dirty="0" err="1">
                <a:solidFill>
                  <a:srgbClr val="008000"/>
                </a:solidFill>
              </a:rPr>
              <a:t>Tesseract</a:t>
            </a:r>
            <a:r>
              <a:rPr lang="en-US" b="1" dirty="0">
                <a:solidFill>
                  <a:srgbClr val="008000"/>
                </a:solidFill>
              </a:rPr>
              <a:t>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39834" y="1631227"/>
            <a:ext cx="1924001" cy="28017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85892" y="3429486"/>
            <a:ext cx="238332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Norma (</a:t>
            </a:r>
            <a:r>
              <a:rPr lang="en-US" b="1" dirty="0" err="1">
                <a:solidFill>
                  <a:srgbClr val="008000"/>
                </a:solidFill>
              </a:rPr>
              <a:t>imageanalysis</a:t>
            </a:r>
            <a:r>
              <a:rPr lang="en-US" b="1" dirty="0">
                <a:solidFill>
                  <a:srgbClr val="008000"/>
                </a:solidFill>
              </a:rPr>
              <a:t>)</a:t>
            </a:r>
          </a:p>
        </p:txBody>
      </p:sp>
      <p:cxnSp>
        <p:nvCxnSpPr>
          <p:cNvPr id="21" name="Straight Arrow Connector 20"/>
          <p:cNvCxnSpPr>
            <a:endCxn id="3" idx="1"/>
          </p:cNvCxnSpPr>
          <p:nvPr/>
        </p:nvCxnSpPr>
        <p:spPr>
          <a:xfrm flipV="1">
            <a:off x="759606" y="1811789"/>
            <a:ext cx="3380228" cy="95781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789115" y="4706898"/>
            <a:ext cx="1643585" cy="8340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49418" y="5380672"/>
            <a:ext cx="8994582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(((((Pyramidobacter_piscolens:195,Jonquetella_anthropi:135):86,Synergistes_jonesii:301):131,Thermotoga_maritime:357):12,(Mycobacterium_tuberculosis:223,Bifidobacterium_longum:333):158):10,((</a:t>
            </a:r>
            <a:r>
              <a:rPr lang="en-US" sz="1600" b="1" dirty="0">
                <a:solidFill>
                  <a:srgbClr val="FF0000"/>
                </a:solidFill>
              </a:rPr>
              <a:t>Optiutus</a:t>
            </a:r>
            <a:r>
              <a:rPr lang="en-US" sz="1600" dirty="0">
                <a:solidFill>
                  <a:srgbClr val="FF0000"/>
                </a:solidFill>
              </a:rPr>
              <a:t>_terrae</a:t>
            </a:r>
            <a:r>
              <a:rPr lang="en-US" sz="1600" dirty="0"/>
              <a:t>:441,(((</a:t>
            </a:r>
            <a:r>
              <a:rPr lang="en-US" sz="1600" dirty="0" err="1"/>
              <a:t>Borrelia_burgdorferi</a:t>
            </a:r>
            <a:r>
              <a:rPr lang="en-US" sz="1600" dirty="0"/>
              <a:t>:…202):91):22):32,(</a:t>
            </a:r>
            <a:r>
              <a:rPr lang="en-US" sz="1600" b="1" dirty="0">
                <a:solidFill>
                  <a:srgbClr val="FF0000"/>
                </a:solidFill>
              </a:rPr>
              <a:t>Proprinogenum</a:t>
            </a:r>
            <a:r>
              <a:rPr lang="en-US" sz="1600" dirty="0">
                <a:solidFill>
                  <a:srgbClr val="FF0000"/>
                </a:solidFill>
              </a:rPr>
              <a:t>_modestus</a:t>
            </a:r>
            <a:r>
              <a:rPr lang="en-US" sz="1600" dirty="0"/>
              <a:t>:124,Fusobacterium_nucleatum:167):217):11):9);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035" y="2857837"/>
            <a:ext cx="2774891" cy="7425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/>
          <p:cNvSpPr txBox="1"/>
          <p:nvPr/>
        </p:nvSpPr>
        <p:spPr>
          <a:xfrm>
            <a:off x="1850516" y="6482502"/>
            <a:ext cx="56773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Semantic re-usable/computable output (</a:t>
            </a:r>
            <a:r>
              <a:rPr lang="en-US" b="1" dirty="0" err="1"/>
              <a:t>ca</a:t>
            </a:r>
            <a:r>
              <a:rPr lang="en-US" b="1" dirty="0"/>
              <a:t> 4 </a:t>
            </a:r>
            <a:r>
              <a:rPr lang="en-US" b="1" dirty="0" err="1"/>
              <a:t>secs</a:t>
            </a:r>
            <a:r>
              <a:rPr lang="en-US" b="1" dirty="0"/>
              <a:t>/image) </a:t>
            </a:r>
          </a:p>
        </p:txBody>
      </p:sp>
    </p:spTree>
    <p:extLst>
      <p:ext uri="{BB962C8B-B14F-4D97-AF65-F5344CB8AC3E}">
        <p14:creationId xmlns:p14="http://schemas.microsoft.com/office/powerpoint/2010/main" val="2330988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-8389611"/>
            <a:ext cx="4572000" cy="5632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Copyright, Open Access, and Human Rights</a:t>
            </a:r>
          </a:p>
          <a:p>
            <a:r>
              <a:rPr lang="en-US" dirty="0"/>
              <a:t>March 13, 2015 Kevin Smith, J.D.	2 Comments</a:t>
            </a:r>
          </a:p>
          <a:p>
            <a:endParaRPr lang="en-US" dirty="0"/>
          </a:p>
          <a:p>
            <a:r>
              <a:rPr lang="en-US" dirty="0"/>
              <a:t>The United Nations Human Rights Council  … a report from Farida </a:t>
            </a:r>
            <a:r>
              <a:rPr lang="en-US" dirty="0" err="1"/>
              <a:t>Shaheed</a:t>
            </a:r>
            <a:r>
              <a:rPr lang="en-US" dirty="0"/>
              <a:t>, who is a “Special Rapporteur” in the area of “cultural rights.”</a:t>
            </a:r>
          </a:p>
          <a:p>
            <a:endParaRPr lang="en-US" dirty="0"/>
          </a:p>
          <a:p>
            <a:r>
              <a:rPr lang="en-US" dirty="0"/>
              <a:t>… its frank recognition that intellectual property laws are in tension with the fundamental human right of access to science and culture … WIPO is charged, whether effectively or not, to find ways to facilitate open access to science and culture …</a:t>
            </a:r>
          </a:p>
          <a:p>
            <a:r>
              <a:rPr lang="en-US" dirty="0"/>
              <a:t>this is not just a “what’s best for academia and for my interests” issue, but a true human rights issue.  Ms. </a:t>
            </a:r>
            <a:r>
              <a:rPr lang="en-US" dirty="0" err="1"/>
              <a:t>Shaheed’s</a:t>
            </a:r>
            <a:r>
              <a:rPr lang="en-US" dirty="0"/>
              <a:t> report makes this case in a concise and compelling way … - See more at: http://</a:t>
            </a:r>
            <a:r>
              <a:rPr lang="en-US" dirty="0" err="1"/>
              <a:t>blogs.library.duke.edu</a:t>
            </a:r>
            <a:r>
              <a:rPr lang="en-US" dirty="0"/>
              <a:t>/</a:t>
            </a:r>
            <a:r>
              <a:rPr lang="en-US" dirty="0" err="1"/>
              <a:t>scholcomm</a:t>
            </a:r>
            <a:r>
              <a:rPr lang="en-US" dirty="0"/>
              <a:t>/2015/03/13/copyright-open-access-and-human-rights/#sthash.6CQiMoiV.dpuf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829979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0756" y="2665865"/>
            <a:ext cx="3030188" cy="226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11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60" y="1364434"/>
            <a:ext cx="4203700" cy="42799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248" y="644360"/>
            <a:ext cx="2511290" cy="6134625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163" y="789035"/>
            <a:ext cx="345035" cy="5764899"/>
          </a:xfrm>
          <a:prstGeom prst="rect">
            <a:avLst/>
          </a:prstGeom>
          <a:solidFill>
            <a:schemeClr val="tx1"/>
          </a:solidFill>
          <a:ln w="6350" cmpd="sng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95163" y="789035"/>
            <a:ext cx="345035" cy="575399"/>
          </a:xfrm>
          <a:prstGeom prst="rect">
            <a:avLst/>
          </a:prstGeom>
          <a:noFill/>
          <a:ln w="952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40198" y="644360"/>
            <a:ext cx="850050" cy="144675"/>
          </a:xfrm>
          <a:prstGeom prst="straightConnector1">
            <a:avLst/>
          </a:prstGeom>
          <a:ln w="952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340198" y="1364435"/>
            <a:ext cx="850050" cy="5414550"/>
          </a:xfrm>
          <a:prstGeom prst="straightConnector1">
            <a:avLst/>
          </a:prstGeom>
          <a:ln w="952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57356" y="789035"/>
            <a:ext cx="729257" cy="850034"/>
          </a:xfrm>
          <a:prstGeom prst="rect">
            <a:avLst/>
          </a:prstGeom>
          <a:noFill/>
          <a:ln w="952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86613" y="789035"/>
            <a:ext cx="489319" cy="575399"/>
          </a:xfrm>
          <a:prstGeom prst="straightConnector1">
            <a:avLst/>
          </a:prstGeom>
          <a:ln w="952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86613" y="1639069"/>
            <a:ext cx="425407" cy="4005265"/>
          </a:xfrm>
          <a:prstGeom prst="straightConnector1">
            <a:avLst/>
          </a:prstGeom>
          <a:ln w="952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7873" y="78698"/>
            <a:ext cx="390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Supertree</a:t>
            </a:r>
            <a:r>
              <a:rPr lang="en-US" sz="2800" dirty="0"/>
              <a:t> for 924 species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3015" y="2695766"/>
            <a:ext cx="842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361118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69DE-4822-2C41-A010-76760462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282F7-4487-B447-BB79-34D7FF241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268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No live stream</a:t>
            </a:r>
          </a:p>
          <a:p>
            <a:r>
              <a:rPr lang="en-US" sz="2000" dirty="0"/>
              <a:t>Speakers may record themselves but not audience</a:t>
            </a:r>
          </a:p>
          <a:p>
            <a:r>
              <a:rPr lang="en-US" sz="2000" dirty="0">
                <a:hlinkClick r:id="rId2"/>
              </a:rPr>
              <a:t>Chatham_House_Rule</a:t>
            </a:r>
            <a:r>
              <a:rPr lang="en-US" sz="2000" dirty="0"/>
              <a:t> </a:t>
            </a:r>
          </a:p>
          <a:p>
            <a:r>
              <a:rPr lang="en-US" sz="2000" dirty="0"/>
              <a:t>Material CC BY, CC BY-SA, or CC0</a:t>
            </a:r>
          </a:p>
          <a:p>
            <a:endParaRPr lang="en-US" sz="2000" dirty="0"/>
          </a:p>
          <a:p>
            <a:r>
              <a:rPr lang="en-US" sz="2000" dirty="0"/>
              <a:t>Peter Murray-Rust: </a:t>
            </a:r>
            <a:r>
              <a:rPr lang="en-US" sz="2000" i="1" dirty="0"/>
              <a:t>Knowledge Commons</a:t>
            </a:r>
            <a:endParaRPr lang="en-US" sz="2000" dirty="0"/>
          </a:p>
          <a:p>
            <a:r>
              <a:rPr lang="en-US" sz="2000" dirty="0"/>
              <a:t>Joined by:</a:t>
            </a:r>
          </a:p>
          <a:p>
            <a:pPr lvl="1"/>
            <a:r>
              <a:rPr lang="en-US" sz="2000" dirty="0" err="1"/>
              <a:t>Shweata</a:t>
            </a:r>
            <a:r>
              <a:rPr lang="en-US" sz="2000" dirty="0"/>
              <a:t> N Hegde: </a:t>
            </a:r>
            <a:r>
              <a:rPr lang="en-US" sz="2000" i="1" dirty="0" err="1"/>
              <a:t>semanticClimate</a:t>
            </a:r>
            <a:endParaRPr lang="en-US" sz="2000" i="1" dirty="0"/>
          </a:p>
          <a:p>
            <a:pPr lvl="1"/>
            <a:r>
              <a:rPr lang="en-US" sz="2000" dirty="0"/>
              <a:t>Ananya Singha: </a:t>
            </a:r>
            <a:r>
              <a:rPr lang="en-US" sz="2000" i="1" dirty="0" err="1"/>
              <a:t>Colab</a:t>
            </a:r>
            <a:r>
              <a:rPr lang="en-US" sz="2000" i="1" dirty="0"/>
              <a:t> Notebooks</a:t>
            </a:r>
          </a:p>
          <a:p>
            <a:pPr lvl="1"/>
            <a:r>
              <a:rPr lang="en-US" sz="2000" dirty="0" err="1"/>
              <a:t>Priti</a:t>
            </a:r>
            <a:r>
              <a:rPr lang="en-US" sz="2000" dirty="0"/>
              <a:t> </a:t>
            </a:r>
            <a:r>
              <a:rPr lang="en-US" sz="2000" dirty="0" err="1"/>
              <a:t>Chahal</a:t>
            </a:r>
            <a:endParaRPr lang="en-US" sz="2000" dirty="0"/>
          </a:p>
          <a:p>
            <a:pPr lvl="1"/>
            <a:r>
              <a:rPr lang="en-US" sz="2000" dirty="0" err="1"/>
              <a:t>Ayush</a:t>
            </a:r>
            <a:r>
              <a:rPr lang="en-US" sz="2000" dirty="0"/>
              <a:t> Garg: </a:t>
            </a:r>
            <a:r>
              <a:rPr lang="en-US" sz="2000" i="1" dirty="0" err="1"/>
              <a:t>pygetpapers</a:t>
            </a:r>
            <a:endParaRPr lang="en-US" sz="2000" i="1" dirty="0"/>
          </a:p>
          <a:p>
            <a:pPr lvl="1"/>
            <a:r>
              <a:rPr lang="en-US" sz="2000" dirty="0"/>
              <a:t>Manny </a:t>
            </a:r>
            <a:r>
              <a:rPr lang="en-US" sz="2000" dirty="0" err="1"/>
              <a:t>Faria</a:t>
            </a:r>
            <a:endParaRPr lang="en-US" sz="2000" dirty="0"/>
          </a:p>
          <a:p>
            <a:pPr lvl="1"/>
            <a:r>
              <a:rPr lang="en-US" sz="2000" dirty="0"/>
              <a:t>Axel </a:t>
            </a:r>
            <a:r>
              <a:rPr lang="en-US" sz="2000" dirty="0" err="1"/>
              <a:t>Duerkop</a:t>
            </a:r>
            <a:r>
              <a:rPr lang="en-US" sz="2000" dirty="0"/>
              <a:t>: </a:t>
            </a:r>
            <a:r>
              <a:rPr lang="en-US" sz="2000" i="1" dirty="0"/>
              <a:t>infrastructure</a:t>
            </a:r>
          </a:p>
          <a:p>
            <a:r>
              <a:rPr lang="en-US" sz="2000" dirty="0"/>
              <a:t>Scratchpad  at </a:t>
            </a:r>
            <a:r>
              <a:rPr lang="en-US" sz="2000" dirty="0">
                <a:hlinkClick r:id="rId3"/>
              </a:rPr>
              <a:t>https://pad.riseup.net/p/kgUK6mzTDqVtGllooscH</a:t>
            </a:r>
            <a:r>
              <a:rPr lang="en-US" sz="2000" dirty="0"/>
              <a:t> (will be deleted afterwards). Please add questions and comments. We’ll try to address them (voice or text)</a:t>
            </a:r>
          </a:p>
          <a:p>
            <a:r>
              <a:rPr lang="en-US" sz="2000" dirty="0"/>
              <a:t>Audio discussion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0257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332656"/>
            <a:ext cx="814053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0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Supertree</a:t>
            </a:r>
            <a:r>
              <a:rPr lang="en-US" dirty="0"/>
              <a:t> created from 4300 papers</a:t>
            </a:r>
          </a:p>
        </p:txBody>
      </p:sp>
    </p:spTree>
    <p:extLst>
      <p:ext uri="{BB962C8B-B14F-4D97-AF65-F5344CB8AC3E}">
        <p14:creationId xmlns:p14="http://schemas.microsoft.com/office/powerpoint/2010/main" val="325837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53A1C-C03A-2D4D-8C6D-CB546740C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415" y="322099"/>
            <a:ext cx="5662246" cy="29692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31755-254C-E84F-A161-654FC4D9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9" y="3385110"/>
            <a:ext cx="8733408" cy="21833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F6C27B-F4CD-C24C-A9E7-06B2968B4D37}"/>
              </a:ext>
            </a:extLst>
          </p:cNvPr>
          <p:cNvSpPr/>
          <p:nvPr/>
        </p:nvSpPr>
        <p:spPr>
          <a:xfrm>
            <a:off x="5404338" y="4636477"/>
            <a:ext cx="2110154" cy="41030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30543-06F7-DF41-8070-CE093AF3C7E2}"/>
              </a:ext>
            </a:extLst>
          </p:cNvPr>
          <p:cNvSpPr/>
          <p:nvPr/>
        </p:nvSpPr>
        <p:spPr>
          <a:xfrm>
            <a:off x="3372593" y="4975687"/>
            <a:ext cx="3497130" cy="27427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036D68-6FBE-A04F-9057-2EC408A9D83C}"/>
              </a:ext>
            </a:extLst>
          </p:cNvPr>
          <p:cNvSpPr/>
          <p:nvPr/>
        </p:nvSpPr>
        <p:spPr>
          <a:xfrm>
            <a:off x="7866184" y="4975686"/>
            <a:ext cx="773723" cy="29307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9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93746" y="201196"/>
            <a:ext cx="8229600" cy="5900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 sz="3600" dirty="0"/>
              <a:t>C) What’s the problem with this spectrum?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6375" y="1417833"/>
            <a:ext cx="6792703" cy="5444197"/>
          </a:xfrm>
          <a:prstGeom prst="rect">
            <a:avLst/>
          </a:prstGeom>
        </p:spPr>
      </p:pic>
      <p:pic>
        <p:nvPicPr>
          <p:cNvPr id="199" name="Shape 19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63776" y="1520567"/>
            <a:ext cx="1971675" cy="1892300"/>
          </a:xfrm>
          <a:prstGeom prst="rect">
            <a:avLst/>
          </a:prstGeom>
        </p:spPr>
      </p:pic>
      <p:sp>
        <p:nvSpPr>
          <p:cNvPr id="200" name="Shape 200"/>
          <p:cNvSpPr txBox="1"/>
          <p:nvPr/>
        </p:nvSpPr>
        <p:spPr>
          <a:xfrm>
            <a:off x="2865400" y="1520567"/>
            <a:ext cx="43110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GB" sz="1800" u="sng">
                <a:solidFill>
                  <a:schemeClr val="hlink"/>
                </a:solidFill>
                <a:hlinkClick r:id="" action="ppaction://noaction"/>
              </a:rPr>
              <a:t>Org. Lett., 2011, 13 (15), pp 4084–4087</a:t>
            </a:r>
          </a:p>
          <a:p>
            <a:endParaRPr lang="en-GB" sz="1800" u="sng">
              <a:solidFill>
                <a:schemeClr val="hlink"/>
              </a:solidFill>
              <a:hlinkClick r:id="" action="ppaction://noaction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5347600" y="808233"/>
            <a:ext cx="3657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i="1" dirty="0"/>
              <a:t>Original thanks to </a:t>
            </a:r>
            <a:r>
              <a:rPr lang="en-GB" i="1" dirty="0" err="1"/>
              <a:t>ChemBark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153104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8100" y="907266"/>
            <a:ext cx="7607806" cy="5323051"/>
          </a:xfrm>
          <a:prstGeom prst="rect">
            <a:avLst/>
          </a:prstGeom>
        </p:spPr>
      </p:pic>
      <p:pic>
        <p:nvPicPr>
          <p:cNvPr id="207" name="Shape 20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63776" y="1520567"/>
            <a:ext cx="1971675" cy="1892300"/>
          </a:xfrm>
          <a:prstGeom prst="rect">
            <a:avLst/>
          </a:prstGeom>
        </p:spPr>
      </p:pic>
      <p:sp>
        <p:nvSpPr>
          <p:cNvPr id="208" name="Shape 208"/>
          <p:cNvSpPr txBox="1"/>
          <p:nvPr/>
        </p:nvSpPr>
        <p:spPr>
          <a:xfrm>
            <a:off x="662975" y="747267"/>
            <a:ext cx="3657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sz="1800"/>
              <a:t>After AMI2 processing…..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3832325" y="6405567"/>
            <a:ext cx="3657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/>
              <a:t>… AMI2 has detected a square</a:t>
            </a:r>
          </a:p>
        </p:txBody>
      </p:sp>
    </p:spTree>
    <p:extLst>
      <p:ext uri="{BB962C8B-B14F-4D97-AF65-F5344CB8AC3E}">
        <p14:creationId xmlns:p14="http://schemas.microsoft.com/office/powerpoint/2010/main" val="1939098968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9125" y="234934"/>
            <a:ext cx="76200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00423"/>
      </p:ext>
    </p:extLst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FA3F-829A-4743-A839-A6424C5D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6B342-A7AB-044B-8CB9-A1E7B869F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107" y="4152027"/>
            <a:ext cx="7045162" cy="1752600"/>
          </a:xfrm>
        </p:spPr>
        <p:txBody>
          <a:bodyPr>
            <a:no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Senficon</a:t>
            </a:r>
            <a:r>
              <a:rPr lang="en-US" sz="2400" dirty="0"/>
              <a:t> (Julia </a:t>
            </a:r>
            <a:r>
              <a:rPr lang="en-US" sz="2400" dirty="0" err="1"/>
              <a:t>Reda</a:t>
            </a:r>
            <a:r>
              <a:rPr lang="en-US" sz="2400" dirty="0"/>
              <a:t>) :Text &amp; Data mining in times of </a:t>
            </a:r>
            <a:r>
              <a:rPr lang="en-US" sz="2400" dirty="0">
                <a:hlinkClick r:id="rId2"/>
              </a:rPr>
              <a:t>#</a:t>
            </a:r>
            <a:r>
              <a:rPr lang="en-US" sz="2400" b="1" dirty="0">
                <a:hlinkClick r:id="rId2"/>
              </a:rPr>
              <a:t>copyright</a:t>
            </a:r>
            <a:r>
              <a:rPr lang="en-US" sz="2400" dirty="0"/>
              <a:t> </a:t>
            </a:r>
            <a:r>
              <a:rPr lang="en-US" sz="2400" dirty="0" err="1"/>
              <a:t>maximalism</a:t>
            </a:r>
            <a:r>
              <a:rPr lang="en-US" sz="2400" dirty="0"/>
              <a:t>: </a:t>
            </a:r>
          </a:p>
          <a:p>
            <a:r>
              <a:rPr lang="en-US" sz="2400" dirty="0"/>
              <a:t>"Elsevier stopped me doing my research" </a:t>
            </a:r>
            <a:r>
              <a:rPr lang="en-US" sz="2400" dirty="0">
                <a:hlinkClick r:id="rId3" tooltip="http://onsnetwork.org/chartgerink/2015/11/16/elsevier-stopped-me-doing-my-research/"/>
              </a:rPr>
              <a:t>http://onsnetwork.org/chartgerink/2015/11/16/elsevier-stopped-me-doing-my-research/ …</a:t>
            </a:r>
            <a:r>
              <a:rPr lang="en-US" sz="2400" dirty="0"/>
              <a:t> </a:t>
            </a:r>
            <a:r>
              <a:rPr lang="en-US" sz="2400" dirty="0">
                <a:hlinkClick r:id="rId4"/>
              </a:rPr>
              <a:t>#</a:t>
            </a:r>
            <a:r>
              <a:rPr lang="en-US" sz="2400" b="1" dirty="0">
                <a:hlinkClick r:id="rId4"/>
              </a:rPr>
              <a:t>opencon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#</a:t>
            </a:r>
            <a:r>
              <a:rPr lang="en-US" sz="2400" b="1" dirty="0">
                <a:hlinkClick r:id="rId5"/>
              </a:rPr>
              <a:t>TDM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9231" y="1432519"/>
            <a:ext cx="83552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Elsevier stopped me doing my research</a:t>
            </a:r>
          </a:p>
          <a:p>
            <a:pPr algn="ctr"/>
            <a:r>
              <a:rPr lang="en-US" sz="4000" i="1" dirty="0"/>
              <a:t>Chris </a:t>
            </a:r>
            <a:r>
              <a:rPr lang="en-US" sz="4000" i="1" dirty="0" err="1"/>
              <a:t>Hartgerink</a:t>
            </a:r>
            <a:endParaRPr lang="en-US" sz="4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26" y="2236135"/>
            <a:ext cx="1635122" cy="17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98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93750" y="1891115"/>
            <a:ext cx="6146972" cy="330001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21" y="5543177"/>
            <a:ext cx="8199085" cy="9959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[1] The Military-Industrial-Academic complex (1961)</a:t>
            </a:r>
          </a:p>
          <a:p>
            <a:pPr marL="0" indent="0" algn="ctr">
              <a:buNone/>
            </a:pPr>
            <a:r>
              <a:rPr lang="en-US" sz="2000" i="1" dirty="0"/>
              <a:t>(Dwight D Eisenhower, US President)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15610" y="2051921"/>
            <a:ext cx="8575383" cy="2517588"/>
            <a:chOff x="582706" y="3703889"/>
            <a:chExt cx="8575383" cy="2517588"/>
          </a:xfrm>
        </p:grpSpPr>
        <p:sp>
          <p:nvSpPr>
            <p:cNvPr id="5" name="TextBox 4"/>
            <p:cNvSpPr txBox="1"/>
            <p:nvPr/>
          </p:nvSpPr>
          <p:spPr>
            <a:xfrm>
              <a:off x="1403202" y="4646706"/>
              <a:ext cx="2114506" cy="646331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Publishers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8871" y="4646706"/>
              <a:ext cx="2036285" cy="646331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Academia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517709" y="5113743"/>
              <a:ext cx="134116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517708" y="4781176"/>
              <a:ext cx="13411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895158" y="4957047"/>
              <a:ext cx="7487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895157" y="5293038"/>
              <a:ext cx="572443" cy="56390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542987" y="5113743"/>
              <a:ext cx="1315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Glory+?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67469" y="3750055"/>
              <a:ext cx="12786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$$, MS</a:t>
              </a:r>
            </a:p>
            <a:p>
              <a:r>
                <a:rPr lang="en-US" sz="2800" i="1" dirty="0"/>
                <a:t>review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895156" y="4227109"/>
              <a:ext cx="575432" cy="4195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467600" y="3703889"/>
              <a:ext cx="1514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Taxpayer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43437" y="4671966"/>
              <a:ext cx="13348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Student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39187" y="5698257"/>
              <a:ext cx="18189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Researcher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582706" y="4933576"/>
              <a:ext cx="7584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92516" y="4410356"/>
              <a:ext cx="548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$$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048" y="4385096"/>
              <a:ext cx="638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$$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07818" y="5164235"/>
              <a:ext cx="1266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in-kind</a:t>
              </a:r>
            </a:p>
          </p:txBody>
        </p: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585694" y="422834"/>
            <a:ext cx="8229600" cy="72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i="1" dirty="0"/>
              <a:t> </a:t>
            </a:r>
            <a:r>
              <a:rPr lang="en-US" b="1" dirty="0"/>
              <a:t>The Publisher-Academic complex[1]</a:t>
            </a:r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368045" y="4021574"/>
            <a:ext cx="3180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Infrastructure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329" y="4729460"/>
            <a:ext cx="2749671" cy="461665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“The scholarly poor”</a:t>
            </a:r>
          </a:p>
        </p:txBody>
      </p:sp>
    </p:spTree>
    <p:extLst>
      <p:ext uri="{BB962C8B-B14F-4D97-AF65-F5344CB8AC3E}">
        <p14:creationId xmlns:p14="http://schemas.microsoft.com/office/powerpoint/2010/main" val="1550592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A05E9-D492-8D4C-9453-F08FBBB2A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01" y="281355"/>
            <a:ext cx="7190414" cy="60797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B7455-A983-D54C-8DE8-B75C477849C0}"/>
              </a:ext>
            </a:extLst>
          </p:cNvPr>
          <p:cNvSpPr/>
          <p:nvPr/>
        </p:nvSpPr>
        <p:spPr>
          <a:xfrm>
            <a:off x="1039089" y="5623404"/>
            <a:ext cx="5219205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https://www.youtube.com/watch?v=zxKPsueoFBo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1836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74" y="155575"/>
            <a:ext cx="8607425" cy="6226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FF6600"/>
                </a:solidFill>
              </a:rPr>
              <a:t>BENEFITS OF CONTENT MINING </a:t>
            </a:r>
          </a:p>
          <a:p>
            <a:pPr marL="0" indent="0" algn="ctr">
              <a:buNone/>
            </a:pPr>
            <a:r>
              <a:rPr lang="en-US" sz="3000" b="1" dirty="0">
                <a:solidFill>
                  <a:srgbClr val="FF6600"/>
                </a:solidFill>
              </a:rPr>
              <a:t>Hague Declaration 2015</a:t>
            </a:r>
            <a:endParaRPr lang="en-US" sz="2400" dirty="0"/>
          </a:p>
          <a:p>
            <a:r>
              <a:rPr lang="en-US" sz="2400" dirty="0"/>
              <a:t>Addressing grand challenges such as </a:t>
            </a:r>
            <a:r>
              <a:rPr lang="en-US" sz="2400" b="1" dirty="0"/>
              <a:t>climate change and global epidemics</a:t>
            </a:r>
          </a:p>
          <a:p>
            <a:r>
              <a:rPr lang="en-US" sz="2400" dirty="0"/>
              <a:t>Improving population </a:t>
            </a:r>
            <a:r>
              <a:rPr lang="en-US" sz="2400" b="1" dirty="0"/>
              <a:t>health, wealth and development</a:t>
            </a:r>
          </a:p>
          <a:p>
            <a:r>
              <a:rPr lang="en-US" sz="2400" dirty="0"/>
              <a:t>Creating </a:t>
            </a:r>
            <a:r>
              <a:rPr lang="en-US" sz="2400" b="1" dirty="0"/>
              <a:t>new jobs</a:t>
            </a:r>
            <a:r>
              <a:rPr lang="en-US" sz="2400" dirty="0"/>
              <a:t> and employment</a:t>
            </a:r>
          </a:p>
          <a:p>
            <a:r>
              <a:rPr lang="en-US" sz="2400" dirty="0"/>
              <a:t>Exponentially increasing the </a:t>
            </a:r>
            <a:r>
              <a:rPr lang="en-US" sz="2400" b="1" dirty="0"/>
              <a:t>speed and progress of science </a:t>
            </a:r>
            <a:r>
              <a:rPr lang="en-US" sz="2400" dirty="0"/>
              <a:t>through new insights and greater efficiency of research</a:t>
            </a:r>
          </a:p>
          <a:p>
            <a:r>
              <a:rPr lang="en-US" sz="2400" dirty="0"/>
              <a:t>Increasing </a:t>
            </a:r>
            <a:r>
              <a:rPr lang="en-US" sz="2400" b="1" dirty="0"/>
              <a:t>transparency of governments </a:t>
            </a:r>
            <a:r>
              <a:rPr lang="en-US" sz="2400" dirty="0"/>
              <a:t>and their actions</a:t>
            </a:r>
          </a:p>
          <a:p>
            <a:r>
              <a:rPr lang="en-US" sz="2400" dirty="0"/>
              <a:t>Fostering </a:t>
            </a:r>
            <a:r>
              <a:rPr lang="en-US" sz="2400" b="1" dirty="0"/>
              <a:t>innovation and collaboration </a:t>
            </a:r>
            <a:r>
              <a:rPr lang="en-US" sz="2400" dirty="0"/>
              <a:t>and boosting the impact of open science</a:t>
            </a:r>
          </a:p>
          <a:p>
            <a:r>
              <a:rPr lang="en-US" sz="2400" dirty="0"/>
              <a:t>Creating </a:t>
            </a:r>
            <a:r>
              <a:rPr lang="en-US" sz="2400" b="1" dirty="0"/>
              <a:t>tools for education and research</a:t>
            </a:r>
          </a:p>
          <a:p>
            <a:r>
              <a:rPr lang="en-US" sz="2400" dirty="0"/>
              <a:t>Providing </a:t>
            </a:r>
            <a:r>
              <a:rPr lang="en-US" sz="2400" b="1" dirty="0"/>
              <a:t>new and richer cultural insights</a:t>
            </a:r>
          </a:p>
          <a:p>
            <a:r>
              <a:rPr lang="en-US" sz="2400" dirty="0"/>
              <a:t>Speeding </a:t>
            </a:r>
            <a:r>
              <a:rPr lang="en-US" sz="2400" b="1" dirty="0"/>
              <a:t>economic and social development in all parts of the globe</a:t>
            </a:r>
          </a:p>
        </p:txBody>
      </p:sp>
    </p:spTree>
    <p:extLst>
      <p:ext uri="{BB962C8B-B14F-4D97-AF65-F5344CB8AC3E}">
        <p14:creationId xmlns:p14="http://schemas.microsoft.com/office/powerpoint/2010/main" val="289018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57D9A-315B-1F42-B45C-0E363293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Knowledge Commons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220-A40F-7544-87D3-EFB9D7E8D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54" y="1442634"/>
            <a:ext cx="8229600" cy="4525963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Free/open principles </a:t>
            </a:r>
            <a:r>
              <a:rPr lang="en-US" dirty="0">
                <a:hlinkClick r:id="rId2"/>
              </a:rPr>
              <a:t>Richard_Stallman</a:t>
            </a:r>
            <a:endParaRPr lang="en-US" dirty="0"/>
          </a:p>
          <a:p>
            <a:r>
              <a:rPr lang="en-US" dirty="0"/>
              <a:t>Human Genome Project (</a:t>
            </a:r>
            <a:r>
              <a:rPr lang="en-US" dirty="0">
                <a:hlinkClick r:id="rId3"/>
              </a:rPr>
              <a:t>Bermuda_Principles</a:t>
            </a:r>
            <a:r>
              <a:rPr lang="en-US" dirty="0"/>
              <a:t> ) </a:t>
            </a:r>
          </a:p>
          <a:p>
            <a:r>
              <a:rPr lang="en-US" dirty="0"/>
              <a:t>Chemistry community </a:t>
            </a:r>
            <a:r>
              <a:rPr lang="en-US" dirty="0">
                <a:hlinkClick r:id="rId4"/>
              </a:rPr>
              <a:t>Blue_Obelisk</a:t>
            </a:r>
            <a:r>
              <a:rPr lang="en-US" dirty="0"/>
              <a:t> </a:t>
            </a:r>
          </a:p>
          <a:p>
            <a:r>
              <a:rPr lang="en-US" dirty="0"/>
              <a:t>Wikidata </a:t>
            </a:r>
            <a:r>
              <a:rPr lang="en-US" dirty="0">
                <a:hlinkClick r:id="rId5"/>
              </a:rPr>
              <a:t>https://Wikidata.org</a:t>
            </a:r>
            <a:r>
              <a:rPr lang="en-US" dirty="0"/>
              <a:t> </a:t>
            </a:r>
          </a:p>
          <a:p>
            <a:r>
              <a:rPr lang="en-US" dirty="0" err="1"/>
              <a:t>PyPI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Python_Package_Index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sz="1900" dirty="0">
              <a:hlinkClick r:id="rId7"/>
            </a:endParaRPr>
          </a:p>
          <a:p>
            <a:pPr marL="0" indent="0">
              <a:buNone/>
            </a:pPr>
            <a:endParaRPr lang="en-US" sz="1900" dirty="0">
              <a:hlinkClick r:id="rId7"/>
            </a:endParaRPr>
          </a:p>
          <a:p>
            <a:pPr marL="0" indent="0">
              <a:buNone/>
            </a:pPr>
            <a:endParaRPr lang="en-US" sz="1900" dirty="0">
              <a:hlinkClick r:id="rId7"/>
            </a:endParaRPr>
          </a:p>
          <a:p>
            <a:pPr marL="0" indent="0">
              <a:buNone/>
            </a:pPr>
            <a:r>
              <a:rPr lang="en-US" sz="1900" dirty="0">
                <a:hlinkClick r:id="rId7"/>
              </a:rPr>
              <a:t>Common_land</a:t>
            </a:r>
            <a:endParaRPr lang="en-US" sz="1900" dirty="0"/>
          </a:p>
          <a:p>
            <a:pPr marL="0" indent="0">
              <a:buNone/>
            </a:pPr>
            <a:r>
              <a:rPr lang="en-GB" sz="1900" b="1" dirty="0"/>
              <a:t>Common land</a:t>
            </a:r>
            <a:r>
              <a:rPr lang="en-GB" sz="1900" dirty="0"/>
              <a:t> is land owned by a person or collectively by a number of persons, over which other persons have certain common rights, such as to allow their livestock to graze upon it, to collect wood, or to cut turf for fuel.</a:t>
            </a:r>
            <a:r>
              <a:rPr lang="en-GB" sz="1900" baseline="30000" dirty="0">
                <a:hlinkClick r:id="rId8"/>
              </a:rPr>
              <a:t>[1]</a:t>
            </a:r>
            <a:endParaRPr lang="en-GB" sz="1900" baseline="30000" dirty="0"/>
          </a:p>
          <a:p>
            <a:pPr marL="0" indent="0">
              <a:buNone/>
            </a:pPr>
            <a:endParaRPr lang="en-GB" sz="1900" baseline="30000" dirty="0"/>
          </a:p>
          <a:p>
            <a:pPr marL="0" indent="0">
              <a:buNone/>
            </a:pPr>
            <a:r>
              <a:rPr lang="en-GB" sz="1900" baseline="30000" dirty="0"/>
              <a:t>(links to </a:t>
            </a:r>
            <a:r>
              <a:rPr lang="en-GB" sz="1900" baseline="30000" dirty="0">
                <a:hlinkClick r:id="rId9"/>
              </a:rPr>
              <a:t>https://Wikipedia/wiki/</a:t>
            </a:r>
            <a:r>
              <a:rPr lang="en-GB" sz="1900" baseline="30000" dirty="0"/>
              <a:t> )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231D-1235-184F-AD60-F815048EB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9572" y="80484"/>
            <a:ext cx="1268411" cy="136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8A8CB-A2F6-AB42-A601-960D91298F9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0" y="0"/>
            <a:ext cx="10803911" cy="8102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2EC80-DE5A-4D4E-BEDE-FABD01F7ED89}"/>
              </a:ext>
            </a:extLst>
          </p:cNvPr>
          <p:cNvSpPr txBox="1"/>
          <p:nvPr/>
        </p:nvSpPr>
        <p:spPr>
          <a:xfrm>
            <a:off x="119551" y="6396335"/>
            <a:ext cx="235603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/>
              <a:t>Stourbridge</a:t>
            </a:r>
            <a:r>
              <a:rPr lang="en-US" sz="1200" dirty="0"/>
              <a:t> Common, Cambridge, </a:t>
            </a:r>
          </a:p>
          <a:p>
            <a:r>
              <a:rPr lang="en-US" sz="1200" dirty="0"/>
              <a:t>© CC0, Peter Murray-Rust 2022-09</a:t>
            </a:r>
          </a:p>
        </p:txBody>
      </p:sp>
    </p:spTree>
    <p:extLst>
      <p:ext uri="{BB962C8B-B14F-4D97-AF65-F5344CB8AC3E}">
        <p14:creationId xmlns:p14="http://schemas.microsoft.com/office/powerpoint/2010/main" val="436242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9B8A-9DBB-EE41-A89E-1886B415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1F474-A51A-3944-810C-78A2403335C6}"/>
              </a:ext>
            </a:extLst>
          </p:cNvPr>
          <p:cNvSpPr/>
          <p:nvPr/>
        </p:nvSpPr>
        <p:spPr>
          <a:xfrm>
            <a:off x="878115" y="846138"/>
            <a:ext cx="4572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1D1C1D"/>
                </a:solidFill>
                <a:latin typeface="Slack-Lato"/>
              </a:rPr>
              <a:t>Ambreen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Hamadani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Anugrah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S. R.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Charles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Zeyang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Li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Kareena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Singh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Lakshmi Devi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Priya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Pruthiv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Rajan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Karunakaran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Shweata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N. Hegde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Sana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Saifi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Vaishali Arora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Vanisha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Arora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Dheeraj Kumar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Jitu Ram Bhargav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Om Prakash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Mehra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Pooja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Pareek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Simranleen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Singh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Urja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Biswas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Aishwarya Dharan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Ayush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Garg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Mukul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Bhambri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Padmini Rai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Ebhoimen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Israel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C9EBD-CE83-4A4A-BD04-4303A4029B6F}"/>
              </a:ext>
            </a:extLst>
          </p:cNvPr>
          <p:cNvSpPr txBox="1"/>
          <p:nvPr/>
        </p:nvSpPr>
        <p:spPr>
          <a:xfrm>
            <a:off x="5189991" y="849313"/>
            <a:ext cx="33412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Gitanjali Yadav (Delhi/Cambridge)</a:t>
            </a:r>
          </a:p>
          <a:p>
            <a:endParaRPr lang="en-US" dirty="0"/>
          </a:p>
          <a:p>
            <a:r>
              <a:rPr lang="en-US" dirty="0"/>
              <a:t>Wikimedia (Brazil)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Redalyc</a:t>
            </a:r>
            <a:r>
              <a:rPr lang="en-US" dirty="0"/>
              <a:t> (Mexico)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FAA12-11F1-BB4E-A9F6-305C3C551A5B}"/>
              </a:ext>
            </a:extLst>
          </p:cNvPr>
          <p:cNvSpPr txBox="1"/>
          <p:nvPr/>
        </p:nvSpPr>
        <p:spPr>
          <a:xfrm>
            <a:off x="1057276" y="320676"/>
            <a:ext cx="138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India interns</a:t>
            </a:r>
          </a:p>
        </p:txBody>
      </p:sp>
    </p:spTree>
    <p:extLst>
      <p:ext uri="{BB962C8B-B14F-4D97-AF65-F5344CB8AC3E}">
        <p14:creationId xmlns:p14="http://schemas.microsoft.com/office/powerpoint/2010/main" val="3025570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74" y="155575"/>
            <a:ext cx="8607425" cy="6226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FF6600"/>
                </a:solidFill>
              </a:rPr>
              <a:t>BENEFITS OF CONTENT MINING </a:t>
            </a:r>
          </a:p>
          <a:p>
            <a:pPr marL="0" indent="0" algn="ctr">
              <a:buNone/>
            </a:pPr>
            <a:r>
              <a:rPr lang="en-US" sz="3000" b="1" dirty="0">
                <a:solidFill>
                  <a:srgbClr val="FF6600"/>
                </a:solidFill>
              </a:rPr>
              <a:t>Hague Declaration 2015</a:t>
            </a:r>
            <a:endParaRPr lang="en-US" sz="2400" dirty="0"/>
          </a:p>
          <a:p>
            <a:r>
              <a:rPr lang="en-US" sz="2400" dirty="0"/>
              <a:t>Addressing grand challenges such as </a:t>
            </a:r>
            <a:r>
              <a:rPr lang="en-US" sz="2400" b="1" dirty="0"/>
              <a:t>climate change and global epidemics</a:t>
            </a:r>
          </a:p>
          <a:p>
            <a:r>
              <a:rPr lang="en-US" sz="2400" dirty="0"/>
              <a:t>Improving population </a:t>
            </a:r>
            <a:r>
              <a:rPr lang="en-US" sz="2400" b="1" dirty="0"/>
              <a:t>health, wealth and development</a:t>
            </a:r>
          </a:p>
          <a:p>
            <a:r>
              <a:rPr lang="en-US" sz="2400" dirty="0"/>
              <a:t>Creating </a:t>
            </a:r>
            <a:r>
              <a:rPr lang="en-US" sz="2400" b="1" dirty="0"/>
              <a:t>new jobs</a:t>
            </a:r>
            <a:r>
              <a:rPr lang="en-US" sz="2400" dirty="0"/>
              <a:t> and employment</a:t>
            </a:r>
          </a:p>
          <a:p>
            <a:r>
              <a:rPr lang="en-US" sz="2400" dirty="0"/>
              <a:t>Exponentially increasing the </a:t>
            </a:r>
            <a:r>
              <a:rPr lang="en-US" sz="2400" b="1" dirty="0"/>
              <a:t>speed and progress of science </a:t>
            </a:r>
            <a:r>
              <a:rPr lang="en-US" sz="2400" dirty="0"/>
              <a:t>through new insights and greater efficiency of research</a:t>
            </a:r>
          </a:p>
          <a:p>
            <a:r>
              <a:rPr lang="en-US" sz="2400" dirty="0"/>
              <a:t>Increasing </a:t>
            </a:r>
            <a:r>
              <a:rPr lang="en-US" sz="2400" b="1" dirty="0"/>
              <a:t>transparency of governments </a:t>
            </a:r>
            <a:r>
              <a:rPr lang="en-US" sz="2400" dirty="0"/>
              <a:t>and their actions</a:t>
            </a:r>
          </a:p>
          <a:p>
            <a:r>
              <a:rPr lang="en-US" sz="2400" dirty="0"/>
              <a:t>Fostering </a:t>
            </a:r>
            <a:r>
              <a:rPr lang="en-US" sz="2400" b="1" dirty="0"/>
              <a:t>innovation and collaboration </a:t>
            </a:r>
            <a:r>
              <a:rPr lang="en-US" sz="2400" dirty="0"/>
              <a:t>and boosting the impact of open science</a:t>
            </a:r>
          </a:p>
          <a:p>
            <a:r>
              <a:rPr lang="en-US" sz="2400" dirty="0"/>
              <a:t>Creating </a:t>
            </a:r>
            <a:r>
              <a:rPr lang="en-US" sz="2400" b="1" dirty="0"/>
              <a:t>tools for education and research</a:t>
            </a:r>
          </a:p>
          <a:p>
            <a:r>
              <a:rPr lang="en-US" sz="2400" dirty="0"/>
              <a:t>Providing </a:t>
            </a:r>
            <a:r>
              <a:rPr lang="en-US" sz="2400" b="1" dirty="0"/>
              <a:t>new and richer cultural insights</a:t>
            </a:r>
          </a:p>
          <a:p>
            <a:r>
              <a:rPr lang="en-US" sz="2400" dirty="0"/>
              <a:t>Speeding </a:t>
            </a:r>
            <a:r>
              <a:rPr lang="en-US" sz="2400" b="1" dirty="0"/>
              <a:t>economic and social development in all parts of the globe</a:t>
            </a:r>
          </a:p>
        </p:txBody>
      </p:sp>
    </p:spTree>
    <p:extLst>
      <p:ext uri="{BB962C8B-B14F-4D97-AF65-F5344CB8AC3E}">
        <p14:creationId xmlns:p14="http://schemas.microsoft.com/office/powerpoint/2010/main" val="206823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ED5C-BB3D-1941-8C38-683BE85F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hlinkClick r:id="rId2"/>
              </a:rPr>
              <a:t>The_Four_Essential_Freedoms_of_Free_Software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DB33-75CB-3245-8CF9-63F61D09D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The freedom to </a:t>
            </a:r>
            <a:r>
              <a:rPr lang="en-GB" b="1" dirty="0"/>
              <a:t>run the program as you wish</a:t>
            </a:r>
            <a:r>
              <a:rPr lang="en-GB" dirty="0"/>
              <a:t>, for any purpose (freedom 0).</a:t>
            </a:r>
          </a:p>
          <a:p>
            <a:r>
              <a:rPr lang="en-GB" dirty="0"/>
              <a:t>The freedom to study </a:t>
            </a:r>
            <a:r>
              <a:rPr lang="en-GB" b="1" dirty="0"/>
              <a:t>how the program works</a:t>
            </a:r>
            <a:r>
              <a:rPr lang="en-GB" dirty="0"/>
              <a:t>, and change it so it does your computing as you wish (freedom 1). Access to the source code is a precondition for this.</a:t>
            </a:r>
          </a:p>
          <a:p>
            <a:r>
              <a:rPr lang="en-GB" dirty="0"/>
              <a:t>The freedom </a:t>
            </a:r>
            <a:r>
              <a:rPr lang="en-GB" b="1" dirty="0"/>
              <a:t>to redistribute copies </a:t>
            </a:r>
            <a:r>
              <a:rPr lang="en-GB" dirty="0"/>
              <a:t>so you can help your </a:t>
            </a:r>
            <a:r>
              <a:rPr lang="en-GB" dirty="0" err="1"/>
              <a:t>neighbor</a:t>
            </a:r>
            <a:r>
              <a:rPr lang="en-GB" dirty="0"/>
              <a:t> (freedom 2).</a:t>
            </a:r>
          </a:p>
          <a:p>
            <a:r>
              <a:rPr lang="en-GB" dirty="0"/>
              <a:t>The freedom to </a:t>
            </a:r>
            <a:r>
              <a:rPr lang="en-GB" b="1" dirty="0"/>
              <a:t>distribute copies of your modified versions </a:t>
            </a:r>
            <a:r>
              <a:rPr lang="en-GB" dirty="0"/>
              <a:t>to others (freedom 3). By doing this you can give the whole community a chance to benefit from your changes. Access to the source code is a precondition for this.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4CE8-8390-7346-91FB-9FC8C752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Bermuda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3B419-5BA2-EF4A-9E21-4C4CF9D7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 three principles retained originally were:</a:t>
            </a:r>
          </a:p>
          <a:p>
            <a:r>
              <a:rPr lang="en-GB" b="1" dirty="0"/>
              <a:t>Automatic release of sequence assemblies </a:t>
            </a:r>
            <a:r>
              <a:rPr lang="en-GB" dirty="0"/>
              <a:t>larger than 1 kb (preferably within 24 hours).</a:t>
            </a:r>
          </a:p>
          <a:p>
            <a:r>
              <a:rPr lang="en-GB" b="1" dirty="0"/>
              <a:t>Immediate publication </a:t>
            </a:r>
            <a:r>
              <a:rPr lang="en-GB" dirty="0"/>
              <a:t>of finished annotated sequences.</a:t>
            </a:r>
          </a:p>
          <a:p>
            <a:r>
              <a:rPr lang="en-GB" dirty="0"/>
              <a:t>Aim to make the </a:t>
            </a:r>
            <a:r>
              <a:rPr lang="en-GB" b="1" dirty="0"/>
              <a:t>entire sequence freely available in the public domain </a:t>
            </a:r>
            <a:r>
              <a:rPr lang="en-GB" dirty="0"/>
              <a:t>for both research and development in order to maximise benefits to society.</a:t>
            </a:r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9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5D69-6E9E-4E43-B0DF-71914668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Blue_Obelisk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376AE-75A4-0046-A769-CFABFAA82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3450" y="3131344"/>
            <a:ext cx="7620000" cy="32639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EC9F6-B3AA-B94A-8ED8-C14F50E60D79}"/>
              </a:ext>
            </a:extLst>
          </p:cNvPr>
          <p:cNvSpPr txBox="1"/>
          <p:nvPr/>
        </p:nvSpPr>
        <p:spPr>
          <a:xfrm>
            <a:off x="677176" y="1628159"/>
            <a:ext cx="813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Blue Obelisk</a:t>
            </a:r>
            <a:r>
              <a:rPr lang="en-GB" dirty="0"/>
              <a:t> is an informal group of chemists who promote </a:t>
            </a:r>
            <a:r>
              <a:rPr lang="en-GB" dirty="0">
                <a:hlinkClick r:id="rId4" tooltip="Open data"/>
              </a:rPr>
              <a:t>open data</a:t>
            </a:r>
            <a:r>
              <a:rPr lang="en-GB" dirty="0"/>
              <a:t>, </a:t>
            </a:r>
            <a:r>
              <a:rPr lang="en-GB" dirty="0">
                <a:hlinkClick r:id="rId5" tooltip="Open-source model"/>
              </a:rPr>
              <a:t>open source</a:t>
            </a:r>
            <a:r>
              <a:rPr lang="en-GB" dirty="0"/>
              <a:t>, </a:t>
            </a:r>
          </a:p>
          <a:p>
            <a:r>
              <a:rPr lang="en-GB" dirty="0"/>
              <a:t>and </a:t>
            </a:r>
            <a:r>
              <a:rPr lang="en-GB" dirty="0">
                <a:hlinkClick r:id="rId6" tooltip="Open standards"/>
              </a:rPr>
              <a:t>open standards</a:t>
            </a:r>
            <a:r>
              <a:rPr lang="en-GB" dirty="0"/>
              <a:t>; it was initiated by </a:t>
            </a:r>
            <a:r>
              <a:rPr lang="en-GB" dirty="0">
                <a:hlinkClick r:id="rId7" tooltip="Peter Murray-Rust"/>
              </a:rPr>
              <a:t>Peter Murray-Rust</a:t>
            </a:r>
            <a:r>
              <a:rPr lang="en-GB" dirty="0"/>
              <a:t> and others in 2005.</a:t>
            </a:r>
            <a:r>
              <a:rPr lang="en-GB" baseline="30000" dirty="0">
                <a:hlinkClick r:id="rId8"/>
              </a:rPr>
              <a:t>[1]</a:t>
            </a:r>
            <a:r>
              <a:rPr lang="en-GB" baseline="30000" dirty="0">
                <a:hlinkClick r:id="rId9"/>
              </a:rPr>
              <a:t>[2]</a:t>
            </a:r>
            <a:r>
              <a:rPr lang="en-GB" baseline="30000" dirty="0">
                <a:hlinkClick r:id="rId10"/>
              </a:rPr>
              <a:t>[3]</a:t>
            </a:r>
            <a:r>
              <a:rPr lang="en-GB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27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3944</TotalTime>
  <Words>2126</Words>
  <Application>Microsoft Macintosh PowerPoint</Application>
  <PresentationFormat>On-screen Show (4:3)</PresentationFormat>
  <Paragraphs>353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-apple-system</vt:lpstr>
      <vt:lpstr>Arial</vt:lpstr>
      <vt:lpstr>Arial Hebrew</vt:lpstr>
      <vt:lpstr>Calibri</vt:lpstr>
      <vt:lpstr>Courier</vt:lpstr>
      <vt:lpstr>Noto Sans</vt:lpstr>
      <vt:lpstr>Slack-Lato</vt:lpstr>
      <vt:lpstr>Office Theme</vt:lpstr>
      <vt:lpstr>PowerPoint Presentation</vt:lpstr>
      <vt:lpstr>PowerPoint Presentation</vt:lpstr>
      <vt:lpstr>PowerPoint Presentation</vt:lpstr>
      <vt:lpstr>UN IPCC AR6 WG2 Chapter02</vt:lpstr>
      <vt:lpstr>Overview</vt:lpstr>
      <vt:lpstr>Some Knowledge Commons</vt:lpstr>
      <vt:lpstr>The_Four_Essential_Freedoms_of_Free_Software </vt:lpstr>
      <vt:lpstr>Bermuda Principles</vt:lpstr>
      <vt:lpstr>Blue_Obelisk </vt:lpstr>
      <vt:lpstr>PowerPoint Presentation</vt:lpstr>
      <vt:lpstr>PyPI</vt:lpstr>
      <vt:lpstr>PowerPoint Presentation</vt:lpstr>
      <vt:lpstr>PowerPoint Presentation</vt:lpstr>
      <vt:lpstr>TIGR2ESS Workshop 2019 Delhi</vt:lpstr>
      <vt:lpstr>Structure of article</vt:lpstr>
      <vt:lpstr>metadata</vt:lpstr>
      <vt:lpstr>Entities in text</vt:lpstr>
      <vt:lpstr>Tables</vt:lpstr>
      <vt:lpstr>Maps</vt:lpstr>
      <vt:lpstr>Phylogenetic tree</vt:lpstr>
      <vt:lpstr>Automatic semantic markup of chemistry </vt:lpstr>
      <vt:lpstr>Document structure</vt:lpstr>
      <vt:lpstr>PowerPoint Presentation</vt:lpstr>
      <vt:lpstr>Wikidata Linked Open Data (LOD)</vt:lpstr>
      <vt:lpstr>https://elifesciences.org/articles/52614 </vt:lpstr>
      <vt:lpstr>PowerPoint Presentation</vt:lpstr>
      <vt:lpstr>PowerPoint Presentation</vt:lpstr>
      <vt:lpstr>PowerPoint Presentation</vt:lpstr>
      <vt:lpstr>PowerPoint Presentation</vt:lpstr>
      <vt:lpstr> * Shweata Hegde * Ananya Singha,  * Ayush Garg * Axel Duerkop  #semanticClimate </vt:lpstr>
      <vt:lpstr>Additional material</vt:lpstr>
      <vt:lpstr>PowerPoint Presentation</vt:lpstr>
      <vt:lpstr>PowerPoint Presentation</vt:lpstr>
      <vt:lpstr>PowerPoint Presentation</vt:lpstr>
      <vt:lpstr>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Posterisation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Supertree created from 4300 papers</vt:lpstr>
      <vt:lpstr>PowerPoint Presentation</vt:lpstr>
      <vt:lpstr>C) What’s the problem with this spectrum?</vt:lpstr>
      <vt:lpstr>PowerPoint Presentation</vt:lpstr>
      <vt:lpstr>PowerPoint Presentation</vt:lpstr>
      <vt:lpstr>Ethics and Politics</vt:lpstr>
      <vt:lpstr>PowerPoint Presentation</vt:lpstr>
      <vt:lpstr>PowerPoint Presentation</vt:lpstr>
      <vt:lpstr>PowerPoint Presentation</vt:lpstr>
      <vt:lpstr>PowerPoint Presentation</vt:lpstr>
      <vt:lpstr>thanks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65</cp:revision>
  <cp:lastPrinted>2020-11-10T21:29:37Z</cp:lastPrinted>
  <dcterms:created xsi:type="dcterms:W3CDTF">2018-12-12T14:33:13Z</dcterms:created>
  <dcterms:modified xsi:type="dcterms:W3CDTF">2022-10-19T11:20:03Z</dcterms:modified>
</cp:coreProperties>
</file>